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4"/>
  </p:sldMasterIdLst>
  <p:notesMasterIdLst>
    <p:notesMasterId r:id="rId34"/>
  </p:notesMasterIdLst>
  <p:sldIdLst>
    <p:sldId id="256" r:id="rId5"/>
    <p:sldId id="369" r:id="rId6"/>
    <p:sldId id="371" r:id="rId7"/>
    <p:sldId id="381" r:id="rId8"/>
    <p:sldId id="344" r:id="rId9"/>
    <p:sldId id="397" r:id="rId10"/>
    <p:sldId id="351" r:id="rId11"/>
    <p:sldId id="400" r:id="rId12"/>
    <p:sldId id="398" r:id="rId13"/>
    <p:sldId id="391" r:id="rId14"/>
    <p:sldId id="399" r:id="rId15"/>
    <p:sldId id="361" r:id="rId16"/>
    <p:sldId id="358" r:id="rId17"/>
    <p:sldId id="389" r:id="rId18"/>
    <p:sldId id="395" r:id="rId19"/>
    <p:sldId id="393" r:id="rId20"/>
    <p:sldId id="378" r:id="rId21"/>
    <p:sldId id="365" r:id="rId22"/>
    <p:sldId id="359" r:id="rId23"/>
    <p:sldId id="372" r:id="rId24"/>
    <p:sldId id="382" r:id="rId25"/>
    <p:sldId id="384" r:id="rId26"/>
    <p:sldId id="346" r:id="rId27"/>
    <p:sldId id="383" r:id="rId28"/>
    <p:sldId id="385" r:id="rId29"/>
    <p:sldId id="387" r:id="rId30"/>
    <p:sldId id="401" r:id="rId31"/>
    <p:sldId id="376" r:id="rId32"/>
    <p:sldId id="375"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252B"/>
    <a:srgbClr val="06528E"/>
    <a:srgbClr val="05528D"/>
    <a:srgbClr val="44546A"/>
    <a:srgbClr val="159596"/>
    <a:srgbClr val="7F8A99"/>
    <a:srgbClr val="FFFF00"/>
    <a:srgbClr val="23C35E"/>
    <a:srgbClr val="010E8D"/>
    <a:srgbClr val="1264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807" autoAdjust="0"/>
  </p:normalViewPr>
  <p:slideViewPr>
    <p:cSldViewPr snapToGrid="0">
      <p:cViewPr varScale="1">
        <p:scale>
          <a:sx n="74" d="100"/>
          <a:sy n="74" d="100"/>
        </p:scale>
        <p:origin x="534"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D74F65-EF66-46C8-A884-51887967F016}" type="datetimeFigureOut">
              <a:rPr lang="en-AU" smtClean="0"/>
              <a:t>2/05/2023</a:t>
            </a:fld>
            <a:endParaRPr lang="en-AU"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FED550-0EE4-419F-9336-65E4636B9921}" type="slidenum">
              <a:rPr lang="en-AU" smtClean="0"/>
              <a:t>‹#›</a:t>
            </a:fld>
            <a:endParaRPr lang="en-AU" dirty="0"/>
          </a:p>
        </p:txBody>
      </p:sp>
    </p:spTree>
    <p:extLst>
      <p:ext uri="{BB962C8B-B14F-4D97-AF65-F5344CB8AC3E}">
        <p14:creationId xmlns:p14="http://schemas.microsoft.com/office/powerpoint/2010/main" val="127251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73416F-0A56-4ED8-94F9-43FE0BE57466}" type="datetimeFigureOut">
              <a:rPr lang="en-AU" smtClean="0"/>
              <a:t>2/05/2023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C7864FF-0B45-4A07-A4E7-AFA11364AA5D}" type="slidenum">
              <a:rPr lang="en-AU" smtClean="0"/>
              <a:t>‹#›</a:t>
            </a:fld>
            <a:endParaRPr lang="en-AU" dirty="0"/>
          </a:p>
        </p:txBody>
      </p:sp>
    </p:spTree>
    <p:extLst>
      <p:ext uri="{BB962C8B-B14F-4D97-AF65-F5344CB8AC3E}">
        <p14:creationId xmlns:p14="http://schemas.microsoft.com/office/powerpoint/2010/main" val="2878026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73416F-0A56-4ED8-94F9-43FE0BE57466}" type="datetimeFigureOut">
              <a:rPr lang="en-AU" smtClean="0"/>
              <a:t>2/05/2023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C7864FF-0B45-4A07-A4E7-AFA11364AA5D}" type="slidenum">
              <a:rPr lang="en-AU" smtClean="0"/>
              <a:t>‹#›</a:t>
            </a:fld>
            <a:endParaRPr lang="en-AU" dirty="0"/>
          </a:p>
        </p:txBody>
      </p:sp>
      <p:sp>
        <p:nvSpPr>
          <p:cNvPr id="7" name="Content Placeholder 2">
            <a:extLst>
              <a:ext uri="{FF2B5EF4-FFF2-40B4-BE49-F238E27FC236}">
                <a16:creationId xmlns:a16="http://schemas.microsoft.com/office/drawing/2014/main" id="{5837787C-3D94-48ED-98D3-F3C45C7AFCB9}"/>
              </a:ext>
            </a:extLst>
          </p:cNvPr>
          <p:cNvSpPr>
            <a:spLocks noGrp="1"/>
          </p:cNvSpPr>
          <p:nvPr>
            <p:ph idx="13" hasCustomPrompt="1"/>
          </p:nvPr>
        </p:nvSpPr>
        <p:spPr>
          <a:xfrm>
            <a:off x="2594919" y="292872"/>
            <a:ext cx="6400800" cy="534516"/>
          </a:xfrm>
        </p:spPr>
        <p:txBody>
          <a:bodyPr/>
          <a:lstStyle>
            <a:lvl1pPr marL="0" indent="0" algn="r">
              <a:buNone/>
              <a:defRPr>
                <a:solidFill>
                  <a:schemeClr val="bg1"/>
                </a:solidFill>
                <a:latin typeface="GarageGothic-Regular" pitchFamily="50" charset="0"/>
              </a:defRPr>
            </a:lvl1pPr>
          </a:lstStyle>
          <a:p>
            <a:pPr lvl="0"/>
            <a:r>
              <a:rPr lang="en-AU" dirty="0">
                <a:latin typeface="GarageGothic-Regular" pitchFamily="50" charset="0"/>
              </a:rPr>
              <a:t>Insert Heading Here</a:t>
            </a:r>
            <a:endParaRPr lang="en-AU" dirty="0"/>
          </a:p>
        </p:txBody>
      </p:sp>
    </p:spTree>
    <p:extLst>
      <p:ext uri="{BB962C8B-B14F-4D97-AF65-F5344CB8AC3E}">
        <p14:creationId xmlns:p14="http://schemas.microsoft.com/office/powerpoint/2010/main" val="20083418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73416F-0A56-4ED8-94F9-43FE0BE57466}" type="datetimeFigureOut">
              <a:rPr lang="en-AU" smtClean="0"/>
              <a:t>2/05/2023</a:t>
            </a:fld>
            <a:endParaRPr lang="en-AU"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7864FF-0B45-4A07-A4E7-AFA11364AA5D}" type="slidenum">
              <a:rPr lang="en-AU" smtClean="0"/>
              <a:t>‹#›</a:t>
            </a:fld>
            <a:endParaRPr lang="en-AU" dirty="0"/>
          </a:p>
        </p:txBody>
      </p:sp>
      <p:pic>
        <p:nvPicPr>
          <p:cNvPr id="8" name="Picture 7" descr="A screenshot of a cell phone&#10;&#10;Description automatically generated">
            <a:extLst>
              <a:ext uri="{FF2B5EF4-FFF2-40B4-BE49-F238E27FC236}">
                <a16:creationId xmlns:a16="http://schemas.microsoft.com/office/drawing/2014/main" id="{B0D35656-00B9-444E-B00D-9BE5A7BEADF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77893"/>
          <a:stretch/>
        </p:blipFill>
        <p:spPr>
          <a:xfrm>
            <a:off x="0" y="0"/>
            <a:ext cx="8449867" cy="1047750"/>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93C3461D-FDA9-473E-912F-4A668365F22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7474" b="77893"/>
          <a:stretch/>
        </p:blipFill>
        <p:spPr>
          <a:xfrm>
            <a:off x="8085533" y="0"/>
            <a:ext cx="1058467" cy="104775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E70BAEDA-D533-46E4-8CA7-20185FAB447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846094" y="6453377"/>
            <a:ext cx="2152650" cy="249055"/>
          </a:xfrm>
          <a:prstGeom prst="rect">
            <a:avLst/>
          </a:prstGeom>
        </p:spPr>
      </p:pic>
    </p:spTree>
    <p:extLst>
      <p:ext uri="{BB962C8B-B14F-4D97-AF65-F5344CB8AC3E}">
        <p14:creationId xmlns:p14="http://schemas.microsoft.com/office/powerpoint/2010/main" val="1966724789"/>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mecmining.com.a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truck driving down a dirt road&#10;&#10;Description automatically generated">
            <a:extLst>
              <a:ext uri="{FF2B5EF4-FFF2-40B4-BE49-F238E27FC236}">
                <a16:creationId xmlns:a16="http://schemas.microsoft.com/office/drawing/2014/main" id="{D4A293C4-08A2-456F-8DC0-BDEE6E4CAA3A}"/>
              </a:ext>
            </a:extLst>
          </p:cNvPr>
          <p:cNvPicPr>
            <a:picLocks noChangeAspect="1"/>
          </p:cNvPicPr>
          <p:nvPr/>
        </p:nvPicPr>
        <p:blipFill rotWithShape="1">
          <a:blip r:embed="rId2">
            <a:grayscl/>
            <a:extLst>
              <a:ext uri="{28A0092B-C50C-407E-A947-70E740481C1C}">
                <a14:useLocalDpi xmlns:a14="http://schemas.microsoft.com/office/drawing/2010/main" val="0"/>
              </a:ext>
            </a:extLst>
          </a:blip>
          <a:srcRect l="4927" t="31250" b="26227"/>
          <a:stretch/>
        </p:blipFill>
        <p:spPr>
          <a:xfrm>
            <a:off x="0" y="1"/>
            <a:ext cx="9144000" cy="2726530"/>
          </a:xfrm>
          <a:prstGeom prst="rect">
            <a:avLst/>
          </a:prstGeom>
        </p:spPr>
      </p:pic>
      <p:pic>
        <p:nvPicPr>
          <p:cNvPr id="8" name="Picture 7" descr="A close up of a logo&#10;&#10;Description automatically generated">
            <a:extLst>
              <a:ext uri="{FF2B5EF4-FFF2-40B4-BE49-F238E27FC236}">
                <a16:creationId xmlns:a16="http://schemas.microsoft.com/office/drawing/2014/main" id="{61C29354-BB50-46CA-8B22-CEB493A28BEF}"/>
              </a:ext>
            </a:extLst>
          </p:cNvPr>
          <p:cNvPicPr>
            <a:picLocks noChangeAspect="1"/>
          </p:cNvPicPr>
          <p:nvPr/>
        </p:nvPicPr>
        <p:blipFill rotWithShape="1">
          <a:blip r:embed="rId3">
            <a:extLst>
              <a:ext uri="{28A0092B-C50C-407E-A947-70E740481C1C}">
                <a14:useLocalDpi xmlns:a14="http://schemas.microsoft.com/office/drawing/2010/main" val="0"/>
              </a:ext>
            </a:extLst>
          </a:blip>
          <a:srcRect t="39760"/>
          <a:stretch/>
        </p:blipFill>
        <p:spPr>
          <a:xfrm>
            <a:off x="0" y="2774730"/>
            <a:ext cx="9144000" cy="4089709"/>
          </a:xfrm>
          <a:prstGeom prst="rect">
            <a:avLst/>
          </a:prstGeom>
          <a:ln>
            <a:solidFill>
              <a:srgbClr val="05528D"/>
            </a:solidFill>
          </a:ln>
        </p:spPr>
      </p:pic>
      <p:sp>
        <p:nvSpPr>
          <p:cNvPr id="2" name="Title 1">
            <a:extLst>
              <a:ext uri="{FF2B5EF4-FFF2-40B4-BE49-F238E27FC236}">
                <a16:creationId xmlns:a16="http://schemas.microsoft.com/office/drawing/2014/main" id="{5C843574-3979-4A57-A938-980AE91DCB5A}"/>
              </a:ext>
            </a:extLst>
          </p:cNvPr>
          <p:cNvSpPr>
            <a:spLocks noGrp="1"/>
          </p:cNvSpPr>
          <p:nvPr>
            <p:ph type="ctrTitle"/>
          </p:nvPr>
        </p:nvSpPr>
        <p:spPr>
          <a:xfrm>
            <a:off x="1178417" y="3335629"/>
            <a:ext cx="7703943" cy="2403088"/>
          </a:xfrm>
        </p:spPr>
        <p:txBody>
          <a:bodyPr>
            <a:noAutofit/>
          </a:bodyPr>
          <a:lstStyle/>
          <a:p>
            <a:pPr algn="r"/>
            <a:r>
              <a:rPr lang="en-AU" sz="4800" b="1" dirty="0">
                <a:solidFill>
                  <a:schemeClr val="bg1"/>
                </a:solidFill>
                <a:latin typeface="GarageGothic-Regular" pitchFamily="50" charset="0"/>
              </a:rPr>
              <a:t>Rare Earth Elements (REE)</a:t>
            </a:r>
            <a:br>
              <a:rPr lang="en-AU" sz="4800" b="1" dirty="0">
                <a:solidFill>
                  <a:schemeClr val="bg1"/>
                </a:solidFill>
                <a:latin typeface="GarageGothic-Regular" pitchFamily="50" charset="0"/>
              </a:rPr>
            </a:br>
            <a:r>
              <a:rPr lang="en-AU" sz="4800" b="1" dirty="0">
                <a:solidFill>
                  <a:schemeClr val="bg1"/>
                </a:solidFill>
                <a:latin typeface="GarageGothic-Regular" pitchFamily="50" charset="0"/>
              </a:rPr>
              <a:t>REE Summary &amp; MEC services </a:t>
            </a:r>
          </a:p>
        </p:txBody>
      </p:sp>
      <p:pic>
        <p:nvPicPr>
          <p:cNvPr id="5" name="Picture 4" descr="A close up of a logo&#10;&#10;Description automatically generated">
            <a:extLst>
              <a:ext uri="{FF2B5EF4-FFF2-40B4-BE49-F238E27FC236}">
                <a16:creationId xmlns:a16="http://schemas.microsoft.com/office/drawing/2014/main" id="{C3726703-711D-4F80-8D4A-EBA8E34B1AA7}"/>
              </a:ext>
            </a:extLst>
          </p:cNvPr>
          <p:cNvPicPr>
            <a:picLocks noChangeAspect="1"/>
          </p:cNvPicPr>
          <p:nvPr/>
        </p:nvPicPr>
        <p:blipFill rotWithShape="1">
          <a:blip r:embed="rId3">
            <a:extLst>
              <a:ext uri="{28A0092B-C50C-407E-A947-70E740481C1C}">
                <a14:useLocalDpi xmlns:a14="http://schemas.microsoft.com/office/drawing/2010/main" val="0"/>
              </a:ext>
            </a:extLst>
          </a:blip>
          <a:srcRect r="83023" b="69940"/>
          <a:stretch/>
        </p:blipFill>
        <p:spPr>
          <a:xfrm>
            <a:off x="0" y="0"/>
            <a:ext cx="2048491" cy="2040263"/>
          </a:xfrm>
          <a:prstGeom prst="rect">
            <a:avLst/>
          </a:prstGeom>
        </p:spPr>
      </p:pic>
      <p:pic>
        <p:nvPicPr>
          <p:cNvPr id="7" name="Picture 6" descr="A close up of a logo&#10;&#10;Description automatically generated">
            <a:extLst>
              <a:ext uri="{FF2B5EF4-FFF2-40B4-BE49-F238E27FC236}">
                <a16:creationId xmlns:a16="http://schemas.microsoft.com/office/drawing/2014/main" id="{F3554CAC-297A-44D2-B204-1F9C969C986B}"/>
              </a:ext>
            </a:extLst>
          </p:cNvPr>
          <p:cNvPicPr>
            <a:picLocks noChangeAspect="1"/>
          </p:cNvPicPr>
          <p:nvPr/>
        </p:nvPicPr>
        <p:blipFill rotWithShape="1">
          <a:blip r:embed="rId3">
            <a:extLst>
              <a:ext uri="{28A0092B-C50C-407E-A947-70E740481C1C}">
                <a14:useLocalDpi xmlns:a14="http://schemas.microsoft.com/office/drawing/2010/main" val="0"/>
              </a:ext>
            </a:extLst>
          </a:blip>
          <a:srcRect l="70408" t="2449" b="85578"/>
          <a:stretch/>
        </p:blipFill>
        <p:spPr>
          <a:xfrm>
            <a:off x="5536276" y="148991"/>
            <a:ext cx="3607724" cy="821070"/>
          </a:xfrm>
          <a:prstGeom prst="rect">
            <a:avLst/>
          </a:prstGeom>
        </p:spPr>
      </p:pic>
      <p:sp>
        <p:nvSpPr>
          <p:cNvPr id="10" name="Rectangle 2">
            <a:extLst>
              <a:ext uri="{FF2B5EF4-FFF2-40B4-BE49-F238E27FC236}">
                <a16:creationId xmlns:a16="http://schemas.microsoft.com/office/drawing/2014/main" id="{0E036F49-D54E-A466-8C72-30EFCBB7232A}"/>
              </a:ext>
            </a:extLst>
          </p:cNvPr>
          <p:cNvSpPr>
            <a:spLocks noGrp="1" noChangeArrowheads="1"/>
          </p:cNvSpPr>
          <p:nvPr>
            <p:ph type="subTitle" idx="1"/>
          </p:nvPr>
        </p:nvSpPr>
        <p:spPr bwMode="auto">
          <a:xfrm>
            <a:off x="1981200" y="5024438"/>
            <a:ext cx="6813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AU" altLang="en-US" sz="1800" b="0" i="0" u="none" strike="noStrike" cap="none" normalizeH="0" baseline="0" dirty="0">
                <a:ln>
                  <a:noFill/>
                </a:ln>
                <a:solidFill>
                  <a:schemeClr val="tx1"/>
                </a:solidFill>
                <a:effectLst/>
                <a:latin typeface="Arial" panose="020B0604020202020204" pitchFamily="34" charset="0"/>
              </a:rPr>
            </a:b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48028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C91B9A-0E6C-4E4E-BCC1-27DF6C2EDD5F}"/>
              </a:ext>
            </a:extLst>
          </p:cNvPr>
          <p:cNvSpPr>
            <a:spLocks noGrp="1"/>
          </p:cNvSpPr>
          <p:nvPr>
            <p:ph idx="13"/>
          </p:nvPr>
        </p:nvSpPr>
        <p:spPr/>
        <p:txBody>
          <a:bodyPr/>
          <a:lstStyle/>
          <a:p>
            <a:r>
              <a:rPr lang="en-US" dirty="0"/>
              <a:t>REE PRICING APRIL 2023</a:t>
            </a:r>
            <a:endParaRPr lang="en-AU" dirty="0"/>
          </a:p>
        </p:txBody>
      </p:sp>
      <p:sp>
        <p:nvSpPr>
          <p:cNvPr id="6" name="TextBox 5">
            <a:extLst>
              <a:ext uri="{FF2B5EF4-FFF2-40B4-BE49-F238E27FC236}">
                <a16:creationId xmlns:a16="http://schemas.microsoft.com/office/drawing/2014/main" id="{4D2D2547-A0FF-DF71-D96B-09C73B28DE91}"/>
              </a:ext>
            </a:extLst>
          </p:cNvPr>
          <p:cNvSpPr txBox="1"/>
          <p:nvPr/>
        </p:nvSpPr>
        <p:spPr>
          <a:xfrm>
            <a:off x="540911" y="1097689"/>
            <a:ext cx="8062173" cy="1200329"/>
          </a:xfrm>
          <a:prstGeom prst="rect">
            <a:avLst/>
          </a:prstGeom>
          <a:noFill/>
        </p:spPr>
        <p:txBody>
          <a:bodyPr wrap="square" rtlCol="0">
            <a:spAutoFit/>
          </a:bodyPr>
          <a:lstStyle/>
          <a:p>
            <a:pPr marL="0" indent="0" algn="just" fontAlgn="base">
              <a:spcAft>
                <a:spcPct val="0"/>
              </a:spcAft>
            </a:pPr>
            <a:r>
              <a:rPr lang="en-US" dirty="0"/>
              <a:t>Critical REEs that each have individual markets include neodymium, because it’s the most important REE used in permanent magnets. The others are heavy rare earth elements (HREEs), including europium, terbium, dysprosium and yttrium. REE pricing April 2023 is shown below (</a:t>
            </a:r>
            <a:r>
              <a:rPr lang="en-US" i="1" dirty="0"/>
              <a:t>Source: </a:t>
            </a:r>
            <a:r>
              <a:rPr lang="en-AU" b="0" i="1" dirty="0">
                <a:solidFill>
                  <a:srgbClr val="006D21"/>
                </a:solidFill>
                <a:effectLst/>
                <a:latin typeface="Roboto" panose="02000000000000000000" pitchFamily="2" charset="0"/>
              </a:rPr>
              <a:t>https://www.metal.com/Rare-Earth-Metals</a:t>
            </a:r>
            <a:r>
              <a:rPr lang="en-AU" b="0" i="0" dirty="0">
                <a:solidFill>
                  <a:srgbClr val="006D21"/>
                </a:solidFill>
                <a:effectLst/>
                <a:latin typeface="Roboto" panose="02000000000000000000" pitchFamily="2" charset="0"/>
              </a:rPr>
              <a:t>)</a:t>
            </a:r>
            <a:endParaRPr lang="en-GB" altLang="en-US" sz="1800" dirty="0"/>
          </a:p>
        </p:txBody>
      </p:sp>
      <p:pic>
        <p:nvPicPr>
          <p:cNvPr id="4" name="Picture 3">
            <a:extLst>
              <a:ext uri="{FF2B5EF4-FFF2-40B4-BE49-F238E27FC236}">
                <a16:creationId xmlns:a16="http://schemas.microsoft.com/office/drawing/2014/main" id="{72C7F6E1-35ED-4B39-C916-E466F74A3F7E}"/>
              </a:ext>
            </a:extLst>
          </p:cNvPr>
          <p:cNvPicPr>
            <a:picLocks noChangeAspect="1"/>
          </p:cNvPicPr>
          <p:nvPr/>
        </p:nvPicPr>
        <p:blipFill>
          <a:blip r:embed="rId2"/>
          <a:stretch>
            <a:fillRect/>
          </a:stretch>
        </p:blipFill>
        <p:spPr>
          <a:xfrm>
            <a:off x="2141111" y="2478167"/>
            <a:ext cx="4861775" cy="3985601"/>
          </a:xfrm>
          <a:prstGeom prst="rect">
            <a:avLst/>
          </a:prstGeom>
        </p:spPr>
      </p:pic>
    </p:spTree>
    <p:extLst>
      <p:ext uri="{BB962C8B-B14F-4D97-AF65-F5344CB8AC3E}">
        <p14:creationId xmlns:p14="http://schemas.microsoft.com/office/powerpoint/2010/main" val="1278356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B2DB08-275C-F9E4-2333-3DB0111F378A}"/>
              </a:ext>
            </a:extLst>
          </p:cNvPr>
          <p:cNvSpPr>
            <a:spLocks noGrp="1"/>
          </p:cNvSpPr>
          <p:nvPr>
            <p:ph idx="1"/>
          </p:nvPr>
        </p:nvSpPr>
        <p:spPr>
          <a:xfrm>
            <a:off x="628650" y="1516532"/>
            <a:ext cx="7886700" cy="2830088"/>
          </a:xfrm>
        </p:spPr>
        <p:txBody>
          <a:bodyPr>
            <a:normAutofit/>
          </a:bodyPr>
          <a:lstStyle/>
          <a:p>
            <a:pPr marL="0" indent="0" algn="just" defTabSz="457200">
              <a:buNone/>
            </a:pPr>
            <a:r>
              <a:rPr lang="en-US" sz="1800" dirty="0"/>
              <a:t>Resources are primarily derived from four geologic environments: carbonatites, alkaline igneous systems, ion-adsorption clay deposits, and monazite-xenotime-bearing placer deposits. </a:t>
            </a:r>
          </a:p>
          <a:p>
            <a:pPr marL="0" indent="0" algn="just" defTabSz="457200">
              <a:buNone/>
            </a:pPr>
            <a:r>
              <a:rPr lang="en-US" sz="1800" dirty="0"/>
              <a:t>China with one-third of world's REE reserves, is still the world leader in REE exploration and production. </a:t>
            </a:r>
          </a:p>
          <a:p>
            <a:pPr marL="0" indent="0" algn="just" defTabSz="457200">
              <a:buNone/>
            </a:pPr>
            <a:r>
              <a:rPr lang="en-US" sz="1800" dirty="0"/>
              <a:t>Before the REE mining boom in China, the USA dominated the global market. Mountain Pass initiated operations in 1965 and was the leading producer worldwide for decades. However, mining activities stopped in 1998, mainly due to the competition from China as well as in response to environmental issues</a:t>
            </a:r>
            <a:endParaRPr lang="en-AU" sz="1800" dirty="0"/>
          </a:p>
        </p:txBody>
      </p:sp>
      <p:sp>
        <p:nvSpPr>
          <p:cNvPr id="3" name="Content Placeholder 2">
            <a:extLst>
              <a:ext uri="{FF2B5EF4-FFF2-40B4-BE49-F238E27FC236}">
                <a16:creationId xmlns:a16="http://schemas.microsoft.com/office/drawing/2014/main" id="{2A8432FF-6348-8BC3-8664-295F676FE114}"/>
              </a:ext>
            </a:extLst>
          </p:cNvPr>
          <p:cNvSpPr>
            <a:spLocks noGrp="1"/>
          </p:cNvSpPr>
          <p:nvPr>
            <p:ph idx="13"/>
          </p:nvPr>
        </p:nvSpPr>
        <p:spPr/>
        <p:txBody>
          <a:bodyPr/>
          <a:lstStyle/>
          <a:p>
            <a:r>
              <a:rPr lang="en-AU" dirty="0"/>
              <a:t>SOURCE OF REE</a:t>
            </a:r>
          </a:p>
        </p:txBody>
      </p:sp>
    </p:spTree>
    <p:extLst>
      <p:ext uri="{BB962C8B-B14F-4D97-AF65-F5344CB8AC3E}">
        <p14:creationId xmlns:p14="http://schemas.microsoft.com/office/powerpoint/2010/main" val="2996420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C91B9A-0E6C-4E4E-BCC1-27DF6C2EDD5F}"/>
              </a:ext>
            </a:extLst>
          </p:cNvPr>
          <p:cNvSpPr>
            <a:spLocks noGrp="1"/>
          </p:cNvSpPr>
          <p:nvPr>
            <p:ph idx="13"/>
          </p:nvPr>
        </p:nvSpPr>
        <p:spPr/>
        <p:txBody>
          <a:bodyPr/>
          <a:lstStyle/>
          <a:p>
            <a:r>
              <a:rPr lang="en-US" dirty="0"/>
              <a:t>PROJECT EXPLORATION</a:t>
            </a:r>
            <a:endParaRPr lang="en-AU" dirty="0"/>
          </a:p>
        </p:txBody>
      </p:sp>
      <p:sp>
        <p:nvSpPr>
          <p:cNvPr id="15" name="TextBox 14">
            <a:extLst>
              <a:ext uri="{FF2B5EF4-FFF2-40B4-BE49-F238E27FC236}">
                <a16:creationId xmlns:a16="http://schemas.microsoft.com/office/drawing/2014/main" id="{39088790-8A26-7153-FDC3-17607585CBA4}"/>
              </a:ext>
            </a:extLst>
          </p:cNvPr>
          <p:cNvSpPr txBox="1"/>
          <p:nvPr/>
        </p:nvSpPr>
        <p:spPr>
          <a:xfrm>
            <a:off x="557011" y="1305341"/>
            <a:ext cx="8029977" cy="5355312"/>
          </a:xfrm>
          <a:prstGeom prst="rect">
            <a:avLst/>
          </a:prstGeom>
          <a:noFill/>
        </p:spPr>
        <p:txBody>
          <a:bodyPr wrap="square" rtlCol="0">
            <a:spAutoFit/>
          </a:bodyPr>
          <a:lstStyle/>
          <a:p>
            <a:pPr marL="0" indent="0" algn="just"/>
            <a:r>
              <a:rPr lang="en-AU" altLang="en-US" sz="1800" dirty="0"/>
              <a:t>Project Exploration typically progresses through several stages –</a:t>
            </a:r>
          </a:p>
          <a:p>
            <a:pPr marL="285750" indent="-285750" algn="just">
              <a:buFont typeface="Arial" panose="020B0604020202020204" pitchFamily="34" charset="0"/>
              <a:buChar char="•"/>
            </a:pPr>
            <a:r>
              <a:rPr lang="en-AU" altLang="en-US" dirty="0"/>
              <a:t>Greenfields exploration, involving mapping, geophysics, grab sampling, soil sampling, trenching, and pit sampling.</a:t>
            </a:r>
          </a:p>
          <a:p>
            <a:pPr marL="285750" indent="-285750" algn="just">
              <a:buFont typeface="Arial" panose="020B0604020202020204" pitchFamily="34" charset="0"/>
              <a:buChar char="•"/>
            </a:pPr>
            <a:r>
              <a:rPr lang="en-AU" altLang="en-US" sz="1800" dirty="0"/>
              <a:t>Target identification and t</a:t>
            </a:r>
            <a:r>
              <a:rPr lang="en-AU" altLang="en-US" dirty="0"/>
              <a:t>esting of anomalous areas.</a:t>
            </a:r>
          </a:p>
          <a:p>
            <a:pPr marL="285750" indent="-285750" algn="just">
              <a:buFont typeface="Arial" panose="020B0604020202020204" pitchFamily="34" charset="0"/>
              <a:buChar char="•"/>
            </a:pPr>
            <a:r>
              <a:rPr lang="en-AU" altLang="en-US" sz="1800" dirty="0"/>
              <a:t>Initial scout drilling.</a:t>
            </a:r>
          </a:p>
          <a:p>
            <a:pPr marL="285750" indent="-285750" algn="just">
              <a:buFont typeface="Arial" panose="020B0604020202020204" pitchFamily="34" charset="0"/>
              <a:buChar char="•"/>
            </a:pPr>
            <a:r>
              <a:rPr lang="en-AU" altLang="en-US" dirty="0"/>
              <a:t>Follow-up drilling and Exploration Target quantification.</a:t>
            </a:r>
          </a:p>
          <a:p>
            <a:pPr marL="285750" indent="-285750" algn="just">
              <a:buFont typeface="Arial" panose="020B0604020202020204" pitchFamily="34" charset="0"/>
              <a:buChar char="•"/>
            </a:pPr>
            <a:r>
              <a:rPr lang="en-AU" altLang="en-US" dirty="0"/>
              <a:t>Deposit drilling.</a:t>
            </a:r>
          </a:p>
          <a:p>
            <a:pPr marL="285750" indent="-285750" algn="just">
              <a:buFont typeface="Arial" panose="020B0604020202020204" pitchFamily="34" charset="0"/>
              <a:buChar char="•"/>
            </a:pPr>
            <a:r>
              <a:rPr lang="en-AU" altLang="en-US" sz="1800" dirty="0"/>
              <a:t>Mineral Resource estimation.</a:t>
            </a:r>
          </a:p>
          <a:p>
            <a:pPr marL="285750" indent="-285750" algn="just">
              <a:buFont typeface="Arial" panose="020B0604020202020204" pitchFamily="34" charset="0"/>
              <a:buChar char="•"/>
            </a:pPr>
            <a:endParaRPr lang="en-AU" altLang="en-US" dirty="0"/>
          </a:p>
          <a:p>
            <a:pPr algn="just"/>
            <a:r>
              <a:rPr lang="en-AU" altLang="en-US" sz="1800" dirty="0"/>
              <a:t>Following Mineral Resource estimation the exploration work would progress to development stages - </a:t>
            </a:r>
          </a:p>
          <a:p>
            <a:pPr marL="285750" indent="-285750" algn="just">
              <a:buFont typeface="Arial" panose="020B0604020202020204" pitchFamily="34" charset="0"/>
              <a:buChar char="•"/>
            </a:pPr>
            <a:r>
              <a:rPr lang="en-AU" altLang="en-US" dirty="0"/>
              <a:t>Metallurgical test work, modifying factor studies.</a:t>
            </a:r>
          </a:p>
          <a:p>
            <a:pPr marL="285750" indent="-285750" algn="just">
              <a:buFont typeface="Arial" panose="020B0604020202020204" pitchFamily="34" charset="0"/>
              <a:buChar char="•"/>
            </a:pPr>
            <a:r>
              <a:rPr lang="en-AU" altLang="en-US" dirty="0"/>
              <a:t>Completion of scoping, prefeasibility, and feasibility studies.</a:t>
            </a:r>
          </a:p>
          <a:p>
            <a:pPr marL="285750" indent="-285750" algn="just">
              <a:buFont typeface="Arial" panose="020B0604020202020204" pitchFamily="34" charset="0"/>
              <a:buChar char="•"/>
            </a:pPr>
            <a:r>
              <a:rPr lang="en-AU" altLang="en-US" sz="1800" dirty="0"/>
              <a:t>Ore Reserve estimation.</a:t>
            </a:r>
          </a:p>
          <a:p>
            <a:pPr marL="285750" indent="-285750" algn="just">
              <a:buFont typeface="Arial" panose="020B0604020202020204" pitchFamily="34" charset="0"/>
              <a:buChar char="•"/>
            </a:pPr>
            <a:endParaRPr lang="en-AU" altLang="en-US" dirty="0"/>
          </a:p>
          <a:p>
            <a:pPr algn="just"/>
            <a:r>
              <a:rPr lang="en-AU" altLang="en-US" sz="1800" dirty="0"/>
              <a:t>MEC can design the drill program based upon surface mapping, geochemical sampling, and geophysics.</a:t>
            </a:r>
          </a:p>
          <a:p>
            <a:pPr marL="285750" indent="-285750" algn="just">
              <a:buFont typeface="Arial" panose="020B0604020202020204" pitchFamily="34" charset="0"/>
              <a:buChar char="•"/>
            </a:pPr>
            <a:endParaRPr lang="en-AU" altLang="en-US" sz="1800" dirty="0"/>
          </a:p>
          <a:p>
            <a:pPr marL="285750" indent="-285750">
              <a:buFont typeface="Arial" panose="020B0604020202020204" pitchFamily="34" charset="0"/>
              <a:buChar char="•"/>
            </a:pPr>
            <a:endParaRPr lang="en-AU" altLang="en-US" sz="1800" dirty="0"/>
          </a:p>
        </p:txBody>
      </p:sp>
    </p:spTree>
    <p:extLst>
      <p:ext uri="{BB962C8B-B14F-4D97-AF65-F5344CB8AC3E}">
        <p14:creationId xmlns:p14="http://schemas.microsoft.com/office/powerpoint/2010/main" val="2319130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C91B9A-0E6C-4E4E-BCC1-27DF6C2EDD5F}"/>
              </a:ext>
            </a:extLst>
          </p:cNvPr>
          <p:cNvSpPr>
            <a:spLocks noGrp="1"/>
          </p:cNvSpPr>
          <p:nvPr>
            <p:ph idx="13"/>
          </p:nvPr>
        </p:nvSpPr>
        <p:spPr/>
        <p:txBody>
          <a:bodyPr/>
          <a:lstStyle/>
          <a:p>
            <a:r>
              <a:rPr lang="en-US" dirty="0"/>
              <a:t>PROJECT DEVELOPMENT</a:t>
            </a:r>
            <a:endParaRPr lang="en-AU" dirty="0"/>
          </a:p>
        </p:txBody>
      </p:sp>
      <p:sp>
        <p:nvSpPr>
          <p:cNvPr id="15" name="TextBox 14">
            <a:extLst>
              <a:ext uri="{FF2B5EF4-FFF2-40B4-BE49-F238E27FC236}">
                <a16:creationId xmlns:a16="http://schemas.microsoft.com/office/drawing/2014/main" id="{39088790-8A26-7153-FDC3-17607585CBA4}"/>
              </a:ext>
            </a:extLst>
          </p:cNvPr>
          <p:cNvSpPr txBox="1"/>
          <p:nvPr/>
        </p:nvSpPr>
        <p:spPr>
          <a:xfrm>
            <a:off x="764276" y="1078097"/>
            <a:ext cx="7431109" cy="646331"/>
          </a:xfrm>
          <a:prstGeom prst="rect">
            <a:avLst/>
          </a:prstGeom>
          <a:noFill/>
        </p:spPr>
        <p:txBody>
          <a:bodyPr wrap="square" rtlCol="0">
            <a:spAutoFit/>
          </a:bodyPr>
          <a:lstStyle/>
          <a:p>
            <a:pPr algn="just"/>
            <a:r>
              <a:rPr lang="en-AU" dirty="0"/>
              <a:t>MEC can assist our clients through all stages of project development from early stage exploration through to project development.</a:t>
            </a:r>
          </a:p>
        </p:txBody>
      </p:sp>
      <p:grpSp>
        <p:nvGrpSpPr>
          <p:cNvPr id="2" name="Content Placeholder 3">
            <a:extLst>
              <a:ext uri="{FF2B5EF4-FFF2-40B4-BE49-F238E27FC236}">
                <a16:creationId xmlns:a16="http://schemas.microsoft.com/office/drawing/2014/main" id="{DEB0FBD9-54C1-74CE-D682-636B93E4D4A9}"/>
              </a:ext>
            </a:extLst>
          </p:cNvPr>
          <p:cNvGrpSpPr>
            <a:grpSpLocks noGrp="1"/>
          </p:cNvGrpSpPr>
          <p:nvPr/>
        </p:nvGrpSpPr>
        <p:grpSpPr bwMode="auto">
          <a:xfrm>
            <a:off x="1042987" y="1758739"/>
            <a:ext cx="7058025" cy="4394200"/>
            <a:chOff x="336" y="768"/>
            <a:chExt cx="5169" cy="3202"/>
          </a:xfrm>
        </p:grpSpPr>
        <p:pic>
          <p:nvPicPr>
            <p:cNvPr id="4" name="Picture 9" descr="Untitled-1">
              <a:extLst>
                <a:ext uri="{FF2B5EF4-FFF2-40B4-BE49-F238E27FC236}">
                  <a16:creationId xmlns:a16="http://schemas.microsoft.com/office/drawing/2014/main" id="{0A0D36F5-4F9D-E6EF-27D7-6A38CB8958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768"/>
              <a:ext cx="5169" cy="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5">
              <a:extLst>
                <a:ext uri="{FF2B5EF4-FFF2-40B4-BE49-F238E27FC236}">
                  <a16:creationId xmlns:a16="http://schemas.microsoft.com/office/drawing/2014/main" id="{FD50E4F7-6B7B-EBAE-8BDD-B19106AB00B1}"/>
                </a:ext>
              </a:extLst>
            </p:cNvPr>
            <p:cNvSpPr>
              <a:spLocks noChangeShapeType="1"/>
            </p:cNvSpPr>
            <p:nvPr/>
          </p:nvSpPr>
          <p:spPr bwMode="auto">
            <a:xfrm>
              <a:off x="824" y="2556"/>
              <a:ext cx="4416" cy="0"/>
            </a:xfrm>
            <a:prstGeom prst="line">
              <a:avLst/>
            </a:prstGeom>
            <a:noFill/>
            <a:ln w="50800">
              <a:solidFill>
                <a:srgbClr val="339966"/>
              </a:solidFill>
              <a:round/>
              <a:headEnd/>
              <a:tailEnd/>
            </a:ln>
            <a:extLst>
              <a:ext uri="{909E8E84-426E-40DD-AFC4-6F175D3DCCD1}">
                <a14:hiddenFill xmlns:a14="http://schemas.microsoft.com/office/drawing/2010/main">
                  <a:noFill/>
                </a14:hiddenFill>
              </a:ext>
            </a:extLst>
          </p:spPr>
          <p:txBody>
            <a:bodyPr/>
            <a:lstStyle/>
            <a:p>
              <a:endParaRPr lang="en-AU" dirty="0"/>
            </a:p>
          </p:txBody>
        </p:sp>
        <p:sp>
          <p:nvSpPr>
            <p:cNvPr id="6" name="Line 6">
              <a:extLst>
                <a:ext uri="{FF2B5EF4-FFF2-40B4-BE49-F238E27FC236}">
                  <a16:creationId xmlns:a16="http://schemas.microsoft.com/office/drawing/2014/main" id="{14968635-AE52-4CBF-27BB-6950619C65C1}"/>
                </a:ext>
              </a:extLst>
            </p:cNvPr>
            <p:cNvSpPr>
              <a:spLocks noChangeShapeType="1"/>
            </p:cNvSpPr>
            <p:nvPr/>
          </p:nvSpPr>
          <p:spPr bwMode="auto">
            <a:xfrm flipV="1">
              <a:off x="981" y="780"/>
              <a:ext cx="1872" cy="3024"/>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AU" dirty="0"/>
            </a:p>
          </p:txBody>
        </p:sp>
        <p:sp>
          <p:nvSpPr>
            <p:cNvPr id="7" name="Line 7">
              <a:extLst>
                <a:ext uri="{FF2B5EF4-FFF2-40B4-BE49-F238E27FC236}">
                  <a16:creationId xmlns:a16="http://schemas.microsoft.com/office/drawing/2014/main" id="{AD92AA2B-6367-D4AF-F23B-7130DD021920}"/>
                </a:ext>
              </a:extLst>
            </p:cNvPr>
            <p:cNvSpPr>
              <a:spLocks noChangeShapeType="1"/>
            </p:cNvSpPr>
            <p:nvPr/>
          </p:nvSpPr>
          <p:spPr bwMode="auto">
            <a:xfrm flipH="1" flipV="1">
              <a:off x="2983" y="780"/>
              <a:ext cx="1872" cy="3024"/>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en-AU" dirty="0"/>
            </a:p>
          </p:txBody>
        </p:sp>
        <p:sp>
          <p:nvSpPr>
            <p:cNvPr id="8" name="Text Box 8">
              <a:extLst>
                <a:ext uri="{FF2B5EF4-FFF2-40B4-BE49-F238E27FC236}">
                  <a16:creationId xmlns:a16="http://schemas.microsoft.com/office/drawing/2014/main" id="{8193F0E4-E17F-B08E-0332-DBF952C70F20}"/>
                </a:ext>
              </a:extLst>
            </p:cNvPr>
            <p:cNvSpPr txBox="1">
              <a:spLocks noChangeArrowheads="1"/>
            </p:cNvSpPr>
            <p:nvPr/>
          </p:nvSpPr>
          <p:spPr bwMode="auto">
            <a:xfrm rot="3488676">
              <a:off x="4242" y="3178"/>
              <a:ext cx="879"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AU" altLang="en-US" sz="1200" b="1" dirty="0">
                  <a:solidFill>
                    <a:schemeClr val="accent2"/>
                  </a:solidFill>
                  <a:cs typeface="Arial" panose="020B0604020202020204" pitchFamily="34" charset="0"/>
                </a:rPr>
                <a:t>Increasing cost</a:t>
              </a:r>
            </a:p>
          </p:txBody>
        </p:sp>
        <p:sp>
          <p:nvSpPr>
            <p:cNvPr id="9" name="Text Box 9">
              <a:extLst>
                <a:ext uri="{FF2B5EF4-FFF2-40B4-BE49-F238E27FC236}">
                  <a16:creationId xmlns:a16="http://schemas.microsoft.com/office/drawing/2014/main" id="{CC33518E-D95B-D3AA-3617-A9986C59B531}"/>
                </a:ext>
              </a:extLst>
            </p:cNvPr>
            <p:cNvSpPr txBox="1">
              <a:spLocks noChangeArrowheads="1"/>
            </p:cNvSpPr>
            <p:nvPr/>
          </p:nvSpPr>
          <p:spPr bwMode="auto">
            <a:xfrm rot="-3509478">
              <a:off x="1948" y="1124"/>
              <a:ext cx="879"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AU" altLang="en-US" sz="1200" b="1" dirty="0">
                  <a:solidFill>
                    <a:srgbClr val="FF0000"/>
                  </a:solidFill>
                  <a:cs typeface="Arial" panose="020B0604020202020204" pitchFamily="34" charset="0"/>
                </a:rPr>
                <a:t>Decreasing risk</a:t>
              </a:r>
            </a:p>
          </p:txBody>
        </p:sp>
      </p:grpSp>
      <p:sp>
        <p:nvSpPr>
          <p:cNvPr id="10" name="TextBox 9">
            <a:extLst>
              <a:ext uri="{FF2B5EF4-FFF2-40B4-BE49-F238E27FC236}">
                <a16:creationId xmlns:a16="http://schemas.microsoft.com/office/drawing/2014/main" id="{6423F38C-53A0-C3DB-DB2A-0EBEC82D67AE}"/>
              </a:ext>
            </a:extLst>
          </p:cNvPr>
          <p:cNvSpPr txBox="1"/>
          <p:nvPr/>
        </p:nvSpPr>
        <p:spPr>
          <a:xfrm>
            <a:off x="592428" y="6045166"/>
            <a:ext cx="6445876" cy="646331"/>
          </a:xfrm>
          <a:prstGeom prst="rect">
            <a:avLst/>
          </a:prstGeom>
          <a:noFill/>
        </p:spPr>
        <p:txBody>
          <a:bodyPr wrap="square" rtlCol="0">
            <a:spAutoFit/>
          </a:bodyPr>
          <a:lstStyle/>
          <a:p>
            <a:r>
              <a:rPr lang="en-US" i="1" dirty="0"/>
              <a:t>Source: </a:t>
            </a:r>
            <a:r>
              <a:rPr lang="en-US" i="1" dirty="0">
                <a:solidFill>
                  <a:srgbClr val="006D21"/>
                </a:solidFill>
                <a:latin typeface="Roboto" panose="02000000000000000000" pitchFamily="2" charset="0"/>
              </a:rPr>
              <a:t>Australasian Code for Reporting of Exploration Results, Mineral Resources and Ore Reserves, JORC 2012 edition</a:t>
            </a:r>
            <a:endParaRPr lang="en-AU" i="1" dirty="0">
              <a:solidFill>
                <a:srgbClr val="006D21"/>
              </a:solidFill>
              <a:latin typeface="Roboto" panose="02000000000000000000" pitchFamily="2" charset="0"/>
            </a:endParaRPr>
          </a:p>
        </p:txBody>
      </p:sp>
    </p:spTree>
    <p:extLst>
      <p:ext uri="{BB962C8B-B14F-4D97-AF65-F5344CB8AC3E}">
        <p14:creationId xmlns:p14="http://schemas.microsoft.com/office/powerpoint/2010/main" val="2104997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C91B9A-0E6C-4E4E-BCC1-27DF6C2EDD5F}"/>
              </a:ext>
            </a:extLst>
          </p:cNvPr>
          <p:cNvSpPr>
            <a:spLocks noGrp="1"/>
          </p:cNvSpPr>
          <p:nvPr>
            <p:ph idx="13"/>
          </p:nvPr>
        </p:nvSpPr>
        <p:spPr>
          <a:xfrm>
            <a:off x="1899808" y="260675"/>
            <a:ext cx="7244192" cy="534516"/>
          </a:xfrm>
        </p:spPr>
        <p:txBody>
          <a:bodyPr>
            <a:normAutofit fontScale="92500"/>
          </a:bodyPr>
          <a:lstStyle/>
          <a:p>
            <a:r>
              <a:rPr lang="en-US" dirty="0"/>
              <a:t>NATURALLY OCCURRING RADIOACTIVE MATERIALS</a:t>
            </a:r>
            <a:endParaRPr lang="en-AU" dirty="0"/>
          </a:p>
        </p:txBody>
      </p:sp>
      <p:sp>
        <p:nvSpPr>
          <p:cNvPr id="15" name="TextBox 14">
            <a:extLst>
              <a:ext uri="{FF2B5EF4-FFF2-40B4-BE49-F238E27FC236}">
                <a16:creationId xmlns:a16="http://schemas.microsoft.com/office/drawing/2014/main" id="{39088790-8A26-7153-FDC3-17607585CBA4}"/>
              </a:ext>
            </a:extLst>
          </p:cNvPr>
          <p:cNvSpPr txBox="1"/>
          <p:nvPr/>
        </p:nvSpPr>
        <p:spPr>
          <a:xfrm>
            <a:off x="557011" y="1147622"/>
            <a:ext cx="8029977" cy="4801314"/>
          </a:xfrm>
          <a:prstGeom prst="rect">
            <a:avLst/>
          </a:prstGeom>
          <a:noFill/>
        </p:spPr>
        <p:txBody>
          <a:bodyPr wrap="square" rtlCol="0">
            <a:spAutoFit/>
          </a:bodyPr>
          <a:lstStyle/>
          <a:p>
            <a:pPr marL="0" indent="0" algn="just"/>
            <a:endParaRPr lang="en-AU" altLang="en-US" sz="1800" dirty="0"/>
          </a:p>
          <a:p>
            <a:pPr marL="0" indent="0" algn="just"/>
            <a:r>
              <a:rPr lang="en-AU" altLang="en-US" dirty="0"/>
              <a:t>Where there is an occurrence of Naturally Occurring Radioactive Materials (NORM), MEC can implement monitoring procedures.</a:t>
            </a:r>
          </a:p>
          <a:p>
            <a:pPr marL="0" indent="0"/>
            <a:endParaRPr lang="en-AU" sz="1800" dirty="0">
              <a:effectLst/>
              <a:latin typeface="Times New Roman" panose="02020603050405020304" pitchFamily="18" charset="0"/>
              <a:ea typeface="SimSun" panose="02010600030101010101" pitchFamily="2" charset="-122"/>
            </a:endParaRPr>
          </a:p>
          <a:p>
            <a:pPr algn="just"/>
            <a:r>
              <a:rPr lang="en-GB" dirty="0"/>
              <a:t>The site management has an obligation to develop and implement a safety and health management system, ensuring that the site controls the risk to an acceptable level. This system must address the scenario of a person in a project’s workings or local environment being exposed to radiation, at above dose limits, from a naturally occurring radioactive mineral at the exploration site. The site executive must ensure a system to provide for the safe management of the radiation; and ensure the system is complied with. PPE, dose meters, and tag readers should be utilised where NORM is an issue.</a:t>
            </a:r>
          </a:p>
          <a:p>
            <a:pPr algn="just"/>
            <a:endParaRPr lang="en-GB" dirty="0"/>
          </a:p>
          <a:p>
            <a:pPr algn="just"/>
            <a:r>
              <a:rPr lang="en-GB" dirty="0"/>
              <a:t>The radiation dose limit for a member of the general public is 1mSv per year above background.</a:t>
            </a:r>
            <a:endParaRPr lang="en-AU" dirty="0"/>
          </a:p>
          <a:p>
            <a:pPr marL="0" indent="0"/>
            <a:endParaRPr lang="en-AU" altLang="en-US" sz="1800" dirty="0"/>
          </a:p>
          <a:p>
            <a:pPr marL="285750" indent="-285750">
              <a:buFont typeface="Arial" panose="020B0604020202020204" pitchFamily="34" charset="0"/>
              <a:buChar char="•"/>
            </a:pPr>
            <a:endParaRPr lang="en-AU" altLang="en-US" sz="1800" dirty="0"/>
          </a:p>
        </p:txBody>
      </p:sp>
    </p:spTree>
    <p:extLst>
      <p:ext uri="{BB962C8B-B14F-4D97-AF65-F5344CB8AC3E}">
        <p14:creationId xmlns:p14="http://schemas.microsoft.com/office/powerpoint/2010/main" val="4291285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C91B9A-0E6C-4E4E-BCC1-27DF6C2EDD5F}"/>
              </a:ext>
            </a:extLst>
          </p:cNvPr>
          <p:cNvSpPr>
            <a:spLocks noGrp="1"/>
          </p:cNvSpPr>
          <p:nvPr>
            <p:ph idx="13"/>
          </p:nvPr>
        </p:nvSpPr>
        <p:spPr/>
        <p:txBody>
          <a:bodyPr/>
          <a:lstStyle/>
          <a:p>
            <a:r>
              <a:rPr lang="en-US" dirty="0"/>
              <a:t>REE DEPOSIT TYPES</a:t>
            </a:r>
            <a:endParaRPr lang="en-AU" dirty="0"/>
          </a:p>
        </p:txBody>
      </p:sp>
      <p:sp>
        <p:nvSpPr>
          <p:cNvPr id="15" name="TextBox 14">
            <a:extLst>
              <a:ext uri="{FF2B5EF4-FFF2-40B4-BE49-F238E27FC236}">
                <a16:creationId xmlns:a16="http://schemas.microsoft.com/office/drawing/2014/main" id="{39088790-8A26-7153-FDC3-17607585CBA4}"/>
              </a:ext>
            </a:extLst>
          </p:cNvPr>
          <p:cNvSpPr txBox="1"/>
          <p:nvPr/>
        </p:nvSpPr>
        <p:spPr>
          <a:xfrm>
            <a:off x="1033529" y="1647781"/>
            <a:ext cx="7076941" cy="2308324"/>
          </a:xfrm>
          <a:prstGeom prst="rect">
            <a:avLst/>
          </a:prstGeom>
          <a:noFill/>
        </p:spPr>
        <p:txBody>
          <a:bodyPr wrap="square" rtlCol="0">
            <a:spAutoFit/>
          </a:bodyPr>
          <a:lstStyle/>
          <a:p>
            <a:r>
              <a:rPr lang="en-AU" dirty="0">
                <a:solidFill>
                  <a:srgbClr val="2C2F34"/>
                </a:solidFill>
                <a:latin typeface="-apple-system"/>
              </a:rPr>
              <a:t>The main REE deposit types are –</a:t>
            </a:r>
          </a:p>
          <a:p>
            <a:endParaRPr lang="en-AU" dirty="0">
              <a:solidFill>
                <a:srgbClr val="2C2F34"/>
              </a:solidFill>
              <a:latin typeface="-apple-system"/>
            </a:endParaRPr>
          </a:p>
          <a:p>
            <a:pPr indent="-285750">
              <a:buFont typeface="Arial" panose="020B0604020202020204" pitchFamily="34" charset="0"/>
              <a:buChar char="•"/>
            </a:pPr>
            <a:r>
              <a:rPr lang="en-AU" dirty="0">
                <a:solidFill>
                  <a:srgbClr val="2C2F34"/>
                </a:solidFill>
                <a:latin typeface="-apple-system"/>
              </a:rPr>
              <a:t>A</a:t>
            </a:r>
            <a:r>
              <a:rPr lang="en-AU" b="0" i="0" dirty="0">
                <a:solidFill>
                  <a:srgbClr val="2C2F34"/>
                </a:solidFill>
                <a:effectLst/>
                <a:latin typeface="-apple-system"/>
              </a:rPr>
              <a:t>lka</a:t>
            </a:r>
            <a:r>
              <a:rPr lang="en-AU" dirty="0">
                <a:solidFill>
                  <a:srgbClr val="2C2F34"/>
                </a:solidFill>
                <a:latin typeface="-apple-system"/>
              </a:rPr>
              <a:t>line igneous rocks: pegmatites and carbonatites</a:t>
            </a:r>
          </a:p>
          <a:p>
            <a:pPr indent="-285750">
              <a:buFont typeface="Arial" panose="020B0604020202020204" pitchFamily="34" charset="0"/>
              <a:buChar char="•"/>
            </a:pPr>
            <a:r>
              <a:rPr lang="en-AU" dirty="0">
                <a:solidFill>
                  <a:srgbClr val="2C2F34"/>
                </a:solidFill>
                <a:latin typeface="-apple-system"/>
              </a:rPr>
              <a:t>Residual deposits</a:t>
            </a:r>
          </a:p>
          <a:p>
            <a:pPr indent="-285750">
              <a:buFont typeface="Arial" panose="020B0604020202020204" pitchFamily="34" charset="0"/>
              <a:buChar char="•"/>
            </a:pPr>
            <a:r>
              <a:rPr lang="en-AU" dirty="0">
                <a:solidFill>
                  <a:srgbClr val="2C2F34"/>
                </a:solidFill>
                <a:latin typeface="-apple-system"/>
              </a:rPr>
              <a:t>Placer deposits</a:t>
            </a:r>
          </a:p>
          <a:p>
            <a:pPr indent="-285750">
              <a:buFont typeface="Arial" panose="020B0604020202020204" pitchFamily="34" charset="0"/>
              <a:buChar char="•"/>
            </a:pPr>
            <a:r>
              <a:rPr lang="en-AU" dirty="0">
                <a:solidFill>
                  <a:srgbClr val="2C2F34"/>
                </a:solidFill>
                <a:latin typeface="-apple-system"/>
              </a:rPr>
              <a:t>Undersea deposits</a:t>
            </a:r>
          </a:p>
          <a:p>
            <a:pPr marL="0" indent="0">
              <a:buFont typeface="Arial" pitchFamily="34" charset="0"/>
              <a:buNone/>
            </a:pPr>
            <a:endParaRPr lang="en-GB" altLang="en-US" dirty="0"/>
          </a:p>
          <a:p>
            <a:pPr marL="0" indent="0">
              <a:buFont typeface="Arial" pitchFamily="34" charset="0"/>
              <a:buNone/>
            </a:pPr>
            <a:endParaRPr lang="en-GB" altLang="en-US" dirty="0"/>
          </a:p>
        </p:txBody>
      </p:sp>
    </p:spTree>
    <p:extLst>
      <p:ext uri="{BB962C8B-B14F-4D97-AF65-F5344CB8AC3E}">
        <p14:creationId xmlns:p14="http://schemas.microsoft.com/office/powerpoint/2010/main" val="947869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C91B9A-0E6C-4E4E-BCC1-27DF6C2EDD5F}"/>
              </a:ext>
            </a:extLst>
          </p:cNvPr>
          <p:cNvSpPr>
            <a:spLocks noGrp="1"/>
          </p:cNvSpPr>
          <p:nvPr>
            <p:ph idx="13"/>
          </p:nvPr>
        </p:nvSpPr>
        <p:spPr/>
        <p:txBody>
          <a:bodyPr/>
          <a:lstStyle/>
          <a:p>
            <a:r>
              <a:rPr lang="en-US" dirty="0"/>
              <a:t>REE DEPOSIT TYPES</a:t>
            </a:r>
            <a:endParaRPr lang="en-AU" dirty="0"/>
          </a:p>
        </p:txBody>
      </p:sp>
      <p:sp>
        <p:nvSpPr>
          <p:cNvPr id="15" name="TextBox 14">
            <a:extLst>
              <a:ext uri="{FF2B5EF4-FFF2-40B4-BE49-F238E27FC236}">
                <a16:creationId xmlns:a16="http://schemas.microsoft.com/office/drawing/2014/main" id="{39088790-8A26-7153-FDC3-17607585CBA4}"/>
              </a:ext>
            </a:extLst>
          </p:cNvPr>
          <p:cNvSpPr txBox="1"/>
          <p:nvPr/>
        </p:nvSpPr>
        <p:spPr>
          <a:xfrm>
            <a:off x="537693" y="1177702"/>
            <a:ext cx="8165206" cy="3139321"/>
          </a:xfrm>
          <a:prstGeom prst="rect">
            <a:avLst/>
          </a:prstGeom>
          <a:noFill/>
        </p:spPr>
        <p:txBody>
          <a:bodyPr wrap="square" rtlCol="0">
            <a:spAutoFit/>
          </a:bodyPr>
          <a:lstStyle/>
          <a:p>
            <a:pPr algn="l"/>
            <a:r>
              <a:rPr lang="en-AU" dirty="0">
                <a:latin typeface="-apple-system"/>
              </a:rPr>
              <a:t>A</a:t>
            </a:r>
            <a:r>
              <a:rPr lang="en-AU" b="0" i="0" dirty="0">
                <a:effectLst/>
                <a:latin typeface="-apple-system"/>
              </a:rPr>
              <a:t>lkaline igneous rocks: </a:t>
            </a:r>
            <a:r>
              <a:rPr lang="en-AU" b="0" i="0" u="none" strike="noStrike" dirty="0">
                <a:effectLst/>
                <a:latin typeface="-apple-system"/>
              </a:rPr>
              <a:t>pegmatites</a:t>
            </a:r>
            <a:r>
              <a:rPr lang="en-AU" b="0" i="0" dirty="0">
                <a:effectLst/>
                <a:latin typeface="-apple-system"/>
              </a:rPr>
              <a:t> and </a:t>
            </a:r>
            <a:r>
              <a:rPr lang="en-AU" b="0" i="0" u="none" strike="noStrike" dirty="0">
                <a:effectLst/>
                <a:latin typeface="-apple-system"/>
              </a:rPr>
              <a:t>carbonatites</a:t>
            </a:r>
            <a:endParaRPr lang="en-AU" b="0" i="0" dirty="0">
              <a:effectLst/>
              <a:latin typeface="-apple-system"/>
            </a:endParaRPr>
          </a:p>
          <a:p>
            <a:pPr marL="0" indent="0" algn="just">
              <a:buFont typeface="Arial" pitchFamily="34" charset="0"/>
              <a:buNone/>
            </a:pPr>
            <a:r>
              <a:rPr lang="en-US" b="0" i="0" dirty="0">
                <a:effectLst/>
                <a:latin typeface="-apple-system"/>
              </a:rPr>
              <a:t>Alkaline igneous rocks are formed by the partial melting of deep mantle rocks, which subsequently rise and cool within the earth’s crust. Typically an alkaline magma is enriched in not just rare earth elements but also zirconium, niobium, strontium, barium, and lithium. As the magma ascends it changes chemically in response to a complex interaction of factors including temperature, pressure, and the chemistry of the surrounding rocks. This complex interaction results in the great variety of rare earth deposits observed. These are often very old rocks and are typically associated with stable continental shield areas. Later </a:t>
            </a:r>
            <a:r>
              <a:rPr lang="en-US" b="0" i="0" u="none" strike="noStrike" dirty="0">
                <a:effectLst/>
                <a:latin typeface="-apple-system"/>
              </a:rPr>
              <a:t>metamorphism</a:t>
            </a:r>
            <a:r>
              <a:rPr lang="en-US" b="0" i="0" dirty="0">
                <a:effectLst/>
                <a:latin typeface="-apple-system"/>
              </a:rPr>
              <a:t> can also occur, and  greenschist-facies metamorphic belts have also been considered as exploration targets for rare earths.</a:t>
            </a:r>
            <a:endParaRPr lang="en-GB" altLang="en-US" dirty="0"/>
          </a:p>
        </p:txBody>
      </p:sp>
      <p:sp>
        <p:nvSpPr>
          <p:cNvPr id="2" name="TextBox 1">
            <a:extLst>
              <a:ext uri="{FF2B5EF4-FFF2-40B4-BE49-F238E27FC236}">
                <a16:creationId xmlns:a16="http://schemas.microsoft.com/office/drawing/2014/main" id="{F34D72FC-7EA1-91F1-34F3-04C50A5FE6CA}"/>
              </a:ext>
            </a:extLst>
          </p:cNvPr>
          <p:cNvSpPr txBox="1"/>
          <p:nvPr/>
        </p:nvSpPr>
        <p:spPr>
          <a:xfrm>
            <a:off x="537693" y="4495044"/>
            <a:ext cx="8091152" cy="1477328"/>
          </a:xfrm>
          <a:prstGeom prst="rect">
            <a:avLst/>
          </a:prstGeom>
          <a:noFill/>
        </p:spPr>
        <p:txBody>
          <a:bodyPr wrap="square" rtlCol="0">
            <a:spAutoFit/>
          </a:bodyPr>
          <a:lstStyle/>
          <a:p>
            <a:pPr marL="0" indent="0">
              <a:buFont typeface="Arial" pitchFamily="34" charset="0"/>
              <a:buNone/>
            </a:pPr>
            <a:r>
              <a:rPr lang="en-GB" altLang="en-US" dirty="0"/>
              <a:t>Residual deposit type:</a:t>
            </a:r>
          </a:p>
          <a:p>
            <a:pPr marL="0" indent="0" algn="just">
              <a:buFont typeface="Arial" pitchFamily="34" charset="0"/>
              <a:buNone/>
            </a:pPr>
            <a:r>
              <a:rPr lang="en-US" b="0" i="0" dirty="0">
                <a:effectLst/>
                <a:latin typeface="-apple-system"/>
              </a:rPr>
              <a:t>Deep weathering associated with tropical climates form soil called </a:t>
            </a:r>
            <a:r>
              <a:rPr lang="en-US" b="0" i="0" u="none" strike="noStrike" dirty="0">
                <a:effectLst/>
                <a:latin typeface="-apple-system"/>
              </a:rPr>
              <a:t>laterite</a:t>
            </a:r>
            <a:r>
              <a:rPr lang="en-US" b="0" i="0" dirty="0">
                <a:effectLst/>
                <a:latin typeface="-apple-system"/>
              </a:rPr>
              <a:t> which is not just iron and </a:t>
            </a:r>
            <a:r>
              <a:rPr lang="en-US" b="0" i="0" u="none" strike="noStrike" dirty="0">
                <a:effectLst/>
                <a:latin typeface="-apple-system"/>
              </a:rPr>
              <a:t>aluminium</a:t>
            </a:r>
            <a:r>
              <a:rPr lang="en-US" b="0" i="0" dirty="0">
                <a:effectLst/>
                <a:latin typeface="-apple-system"/>
              </a:rPr>
              <a:t> rich, but can also be enriched in rare earths. A layer rich in minerals forms at the base of the weathered laterite layer, above the unweathered rocks.</a:t>
            </a:r>
            <a:endParaRPr lang="en-GB" altLang="en-US" dirty="0"/>
          </a:p>
        </p:txBody>
      </p:sp>
    </p:spTree>
    <p:extLst>
      <p:ext uri="{BB962C8B-B14F-4D97-AF65-F5344CB8AC3E}">
        <p14:creationId xmlns:p14="http://schemas.microsoft.com/office/powerpoint/2010/main" val="4201305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C91B9A-0E6C-4E4E-BCC1-27DF6C2EDD5F}"/>
              </a:ext>
            </a:extLst>
          </p:cNvPr>
          <p:cNvSpPr>
            <a:spLocks noGrp="1"/>
          </p:cNvSpPr>
          <p:nvPr>
            <p:ph idx="13"/>
          </p:nvPr>
        </p:nvSpPr>
        <p:spPr/>
        <p:txBody>
          <a:bodyPr/>
          <a:lstStyle/>
          <a:p>
            <a:r>
              <a:rPr lang="en-US" dirty="0"/>
              <a:t>PROJECT DEPOSIT</a:t>
            </a:r>
            <a:endParaRPr lang="en-AU" dirty="0"/>
          </a:p>
        </p:txBody>
      </p:sp>
      <p:sp>
        <p:nvSpPr>
          <p:cNvPr id="15" name="TextBox 14">
            <a:extLst>
              <a:ext uri="{FF2B5EF4-FFF2-40B4-BE49-F238E27FC236}">
                <a16:creationId xmlns:a16="http://schemas.microsoft.com/office/drawing/2014/main" id="{39088790-8A26-7153-FDC3-17607585CBA4}"/>
              </a:ext>
            </a:extLst>
          </p:cNvPr>
          <p:cNvSpPr txBox="1"/>
          <p:nvPr/>
        </p:nvSpPr>
        <p:spPr>
          <a:xfrm>
            <a:off x="608526" y="1055354"/>
            <a:ext cx="7926947" cy="2308324"/>
          </a:xfrm>
          <a:prstGeom prst="rect">
            <a:avLst/>
          </a:prstGeom>
          <a:noFill/>
        </p:spPr>
        <p:txBody>
          <a:bodyPr wrap="square" rtlCol="0">
            <a:spAutoFit/>
          </a:bodyPr>
          <a:lstStyle/>
          <a:p>
            <a:pPr marL="0" indent="0">
              <a:buFont typeface="Arial" pitchFamily="34" charset="0"/>
              <a:buNone/>
            </a:pPr>
            <a:endParaRPr lang="en-GB" altLang="en-US" dirty="0"/>
          </a:p>
          <a:p>
            <a:pPr marL="0" indent="0">
              <a:buFont typeface="Arial" pitchFamily="34" charset="0"/>
              <a:buNone/>
            </a:pPr>
            <a:r>
              <a:rPr lang="en-GB" altLang="en-US" dirty="0"/>
              <a:t>Placer deposit type:</a:t>
            </a:r>
          </a:p>
          <a:p>
            <a:pPr marL="0" indent="0" algn="just">
              <a:buFont typeface="Arial" pitchFamily="34" charset="0"/>
              <a:buNone/>
            </a:pPr>
            <a:r>
              <a:rPr lang="en-US" b="0" i="0" dirty="0">
                <a:solidFill>
                  <a:srgbClr val="2C2F34"/>
                </a:solidFill>
                <a:effectLst/>
                <a:latin typeface="-apple-system"/>
              </a:rPr>
              <a:t>Like gold, rare earths are relatively heavy and can be concentrated in gravels by the action of water in streams and beaches. Placer deposits can either develop as a result of </a:t>
            </a:r>
            <a:r>
              <a:rPr lang="en-US" b="0" i="1" dirty="0">
                <a:solidFill>
                  <a:srgbClr val="2C2F34"/>
                </a:solidFill>
                <a:effectLst/>
                <a:latin typeface="-apple-system"/>
              </a:rPr>
              <a:t>in-situ</a:t>
            </a:r>
            <a:r>
              <a:rPr lang="en-US" b="0" i="0" dirty="0">
                <a:solidFill>
                  <a:srgbClr val="2C2F34"/>
                </a:solidFill>
                <a:effectLst/>
                <a:latin typeface="-apple-system"/>
              </a:rPr>
              <a:t> weathering, or be a result of weathering combined with water action to create alluvial deposits. Monazite and xenotime are the two minerals most commonly concentrated. Palaeoplacers are simply ancient placer sands which have been buried by subsequent deposits.</a:t>
            </a:r>
            <a:endParaRPr lang="en-GB" altLang="en-US" dirty="0"/>
          </a:p>
        </p:txBody>
      </p:sp>
      <p:sp>
        <p:nvSpPr>
          <p:cNvPr id="2" name="TextBox 1">
            <a:extLst>
              <a:ext uri="{FF2B5EF4-FFF2-40B4-BE49-F238E27FC236}">
                <a16:creationId xmlns:a16="http://schemas.microsoft.com/office/drawing/2014/main" id="{CAAA7EE6-07A5-99FC-529C-C1A1DA540D02}"/>
              </a:ext>
            </a:extLst>
          </p:cNvPr>
          <p:cNvSpPr txBox="1"/>
          <p:nvPr/>
        </p:nvSpPr>
        <p:spPr>
          <a:xfrm>
            <a:off x="608526" y="3494323"/>
            <a:ext cx="7926947" cy="1477328"/>
          </a:xfrm>
          <a:prstGeom prst="rect">
            <a:avLst/>
          </a:prstGeom>
          <a:noFill/>
        </p:spPr>
        <p:txBody>
          <a:bodyPr wrap="square" rtlCol="0">
            <a:spAutoFit/>
          </a:bodyPr>
          <a:lstStyle/>
          <a:p>
            <a:pPr marL="0" indent="0">
              <a:buFont typeface="Arial" pitchFamily="34" charset="0"/>
              <a:buNone/>
            </a:pPr>
            <a:r>
              <a:rPr lang="en-GB" altLang="en-US" dirty="0"/>
              <a:t>Undersea deposit type:</a:t>
            </a:r>
          </a:p>
          <a:p>
            <a:pPr marL="0" indent="0" algn="just">
              <a:buFont typeface="Arial" pitchFamily="34" charset="0"/>
              <a:buNone/>
            </a:pPr>
            <a:r>
              <a:rPr lang="en-US" b="0" i="0" dirty="0">
                <a:solidFill>
                  <a:srgbClr val="2C2F34"/>
                </a:solidFill>
                <a:effectLst/>
                <a:latin typeface="-apple-system"/>
              </a:rPr>
              <a:t>As most of the earth is covered with water, it stands to reason that there are significant ore reserves under it. The difficulties of both jurisdiction and the technology required has seen the mining industry be a late starter to the undersea minerals boom.</a:t>
            </a:r>
            <a:endParaRPr lang="en-GB" altLang="en-US" dirty="0"/>
          </a:p>
        </p:txBody>
      </p:sp>
    </p:spTree>
    <p:extLst>
      <p:ext uri="{BB962C8B-B14F-4D97-AF65-F5344CB8AC3E}">
        <p14:creationId xmlns:p14="http://schemas.microsoft.com/office/powerpoint/2010/main" val="1774608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903F93-0455-C7AA-97F4-13BC457E0966}"/>
              </a:ext>
            </a:extLst>
          </p:cNvPr>
          <p:cNvSpPr>
            <a:spLocks noGrp="1"/>
          </p:cNvSpPr>
          <p:nvPr>
            <p:ph idx="13"/>
          </p:nvPr>
        </p:nvSpPr>
        <p:spPr/>
        <p:txBody>
          <a:bodyPr/>
          <a:lstStyle/>
          <a:p>
            <a:r>
              <a:rPr lang="en-AU" dirty="0"/>
              <a:t>REE MINERALISATION</a:t>
            </a:r>
          </a:p>
        </p:txBody>
      </p:sp>
      <p:sp>
        <p:nvSpPr>
          <p:cNvPr id="5" name="Content Placeholder 4">
            <a:extLst>
              <a:ext uri="{FF2B5EF4-FFF2-40B4-BE49-F238E27FC236}">
                <a16:creationId xmlns:a16="http://schemas.microsoft.com/office/drawing/2014/main" id="{F095E8BE-231A-796D-8EAC-DDCCE4350DDC}"/>
              </a:ext>
            </a:extLst>
          </p:cNvPr>
          <p:cNvSpPr>
            <a:spLocks noGrp="1"/>
          </p:cNvSpPr>
          <p:nvPr>
            <p:ph idx="1"/>
          </p:nvPr>
        </p:nvSpPr>
        <p:spPr>
          <a:xfrm>
            <a:off x="660042" y="1561565"/>
            <a:ext cx="7823916" cy="4401353"/>
          </a:xfrm>
        </p:spPr>
        <p:txBody>
          <a:bodyPr>
            <a:normAutofit/>
          </a:bodyPr>
          <a:lstStyle/>
          <a:p>
            <a:pPr marL="0" indent="0" algn="just" defTabSz="457200">
              <a:lnSpc>
                <a:spcPct val="100000"/>
              </a:lnSpc>
              <a:buNone/>
            </a:pPr>
            <a:r>
              <a:rPr lang="en-US" sz="1800" dirty="0"/>
              <a:t>Of the approximately 160 minerals that are known to contain rare earths, four are currently mined for their rare earths: bastnaesite, laterite clays, monazite, and loparite. With the exception of laterite clays, these minerals are good sources of light lanthanides and lanthanum and account for about 95 percent of the rare earths in use. Laterite clays are a commercial source of the heavy lanthanides and yttrium.</a:t>
            </a:r>
            <a:endParaRPr lang="en-AU" sz="1800" dirty="0"/>
          </a:p>
          <a:p>
            <a:pPr marL="0" indent="0" algn="just" defTabSz="457200">
              <a:lnSpc>
                <a:spcPct val="100000"/>
              </a:lnSpc>
              <a:buNone/>
            </a:pPr>
            <a:r>
              <a:rPr lang="en-AU" sz="1800" dirty="0"/>
              <a:t>Bastnaesite extraction involves complex multi-stage processing including multiple acid washes to concentrate out the various REE present. Processing of radioactive monazite is toxic.</a:t>
            </a:r>
          </a:p>
          <a:p>
            <a:endParaRPr lang="en-AU" dirty="0"/>
          </a:p>
        </p:txBody>
      </p:sp>
    </p:spTree>
    <p:extLst>
      <p:ext uri="{BB962C8B-B14F-4D97-AF65-F5344CB8AC3E}">
        <p14:creationId xmlns:p14="http://schemas.microsoft.com/office/powerpoint/2010/main" val="1809921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C91B9A-0E6C-4E4E-BCC1-27DF6C2EDD5F}"/>
              </a:ext>
            </a:extLst>
          </p:cNvPr>
          <p:cNvSpPr>
            <a:spLocks noGrp="1"/>
          </p:cNvSpPr>
          <p:nvPr>
            <p:ph idx="13"/>
          </p:nvPr>
        </p:nvSpPr>
        <p:spPr/>
        <p:txBody>
          <a:bodyPr>
            <a:normAutofit/>
          </a:bodyPr>
          <a:lstStyle/>
          <a:p>
            <a:r>
              <a:rPr lang="en-US" dirty="0"/>
              <a:t>KEY ORE MINERALS</a:t>
            </a:r>
            <a:endParaRPr lang="en-AU" dirty="0"/>
          </a:p>
        </p:txBody>
      </p:sp>
      <p:pic>
        <p:nvPicPr>
          <p:cNvPr id="5" name="Picture 4">
            <a:extLst>
              <a:ext uri="{FF2B5EF4-FFF2-40B4-BE49-F238E27FC236}">
                <a16:creationId xmlns:a16="http://schemas.microsoft.com/office/drawing/2014/main" id="{F4100345-D67A-06EC-96F8-64E25B05D498}"/>
              </a:ext>
            </a:extLst>
          </p:cNvPr>
          <p:cNvPicPr>
            <a:picLocks noChangeAspect="1"/>
          </p:cNvPicPr>
          <p:nvPr/>
        </p:nvPicPr>
        <p:blipFill>
          <a:blip r:embed="rId2"/>
          <a:stretch>
            <a:fillRect/>
          </a:stretch>
        </p:blipFill>
        <p:spPr>
          <a:xfrm>
            <a:off x="1818828" y="1054236"/>
            <a:ext cx="5506343" cy="5338637"/>
          </a:xfrm>
          <a:prstGeom prst="rect">
            <a:avLst/>
          </a:prstGeom>
        </p:spPr>
      </p:pic>
    </p:spTree>
    <p:extLst>
      <p:ext uri="{BB962C8B-B14F-4D97-AF65-F5344CB8AC3E}">
        <p14:creationId xmlns:p14="http://schemas.microsoft.com/office/powerpoint/2010/main" val="3196799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C91B9A-0E6C-4E4E-BCC1-27DF6C2EDD5F}"/>
              </a:ext>
            </a:extLst>
          </p:cNvPr>
          <p:cNvSpPr>
            <a:spLocks noGrp="1"/>
          </p:cNvSpPr>
          <p:nvPr>
            <p:ph idx="13"/>
          </p:nvPr>
        </p:nvSpPr>
        <p:spPr/>
        <p:txBody>
          <a:bodyPr>
            <a:normAutofit/>
          </a:bodyPr>
          <a:lstStyle/>
          <a:p>
            <a:r>
              <a:rPr lang="en-US" dirty="0"/>
              <a:t>MEC REE SERVICES</a:t>
            </a:r>
            <a:endParaRPr lang="en-AU" dirty="0"/>
          </a:p>
        </p:txBody>
      </p:sp>
      <p:sp>
        <p:nvSpPr>
          <p:cNvPr id="7" name="TextBox 6">
            <a:extLst>
              <a:ext uri="{FF2B5EF4-FFF2-40B4-BE49-F238E27FC236}">
                <a16:creationId xmlns:a16="http://schemas.microsoft.com/office/drawing/2014/main" id="{CF77FC8B-38DB-4BA7-BEA1-86116ED47510}"/>
              </a:ext>
            </a:extLst>
          </p:cNvPr>
          <p:cNvSpPr txBox="1"/>
          <p:nvPr/>
        </p:nvSpPr>
        <p:spPr>
          <a:xfrm>
            <a:off x="685800" y="1352927"/>
            <a:ext cx="7772399" cy="5016758"/>
          </a:xfrm>
          <a:prstGeom prst="rect">
            <a:avLst/>
          </a:prstGeom>
          <a:noFill/>
        </p:spPr>
        <p:txBody>
          <a:bodyPr wrap="square" rtlCol="0">
            <a:spAutoFit/>
          </a:bodyPr>
          <a:lstStyle/>
          <a:p>
            <a:pPr algn="just" fontAlgn="auto">
              <a:spcAft>
                <a:spcPts val="0"/>
              </a:spcAft>
              <a:defRPr/>
            </a:pPr>
            <a:r>
              <a:rPr lang="en-US" sz="1600" dirty="0"/>
              <a:t>MEC Mining (MEC) provides services to advance Rare Earth Element (REE) projects from exploration through to production. MEC can ensure all work  will comply with International standards, such as JORC. This includes advancing projects through exploration, scoping study, prefeasibility study, and feasibility study.</a:t>
            </a:r>
          </a:p>
          <a:p>
            <a:pPr algn="just" fontAlgn="auto">
              <a:spcAft>
                <a:spcPts val="0"/>
              </a:spcAft>
              <a:defRPr/>
            </a:pPr>
            <a:endParaRPr lang="en-US" sz="1600" dirty="0"/>
          </a:p>
          <a:p>
            <a:pPr algn="just" fontAlgn="auto">
              <a:spcAft>
                <a:spcPts val="0"/>
              </a:spcAft>
              <a:defRPr/>
            </a:pPr>
            <a:r>
              <a:rPr lang="en-US" sz="1600" dirty="0"/>
              <a:t>JORC compliance ensures that the project will be viewed with greater confidence by investors, funders, potential JV partners, and project/product buyers.</a:t>
            </a:r>
          </a:p>
          <a:p>
            <a:pPr algn="just" fontAlgn="auto">
              <a:spcAft>
                <a:spcPts val="0"/>
              </a:spcAft>
              <a:defRPr/>
            </a:pPr>
            <a:endParaRPr lang="en-US" sz="1600" dirty="0"/>
          </a:p>
          <a:p>
            <a:pPr algn="just" fontAlgn="auto">
              <a:spcAft>
                <a:spcPts val="0"/>
              </a:spcAft>
              <a:defRPr/>
            </a:pPr>
            <a:r>
              <a:rPr lang="en-US" sz="1600" dirty="0"/>
              <a:t>MEC can provide project guidance and if required project management for exploration, including provision of QAQC &amp; NORM  protocols for early-stage exploration through to drilling.</a:t>
            </a:r>
          </a:p>
          <a:p>
            <a:pPr algn="just" fontAlgn="auto">
              <a:spcAft>
                <a:spcPts val="0"/>
              </a:spcAft>
              <a:defRPr/>
            </a:pPr>
            <a:endParaRPr lang="en-US" sz="1600" dirty="0"/>
          </a:p>
          <a:p>
            <a:pPr algn="just" fontAlgn="auto">
              <a:spcAft>
                <a:spcPts val="0"/>
              </a:spcAft>
              <a:defRPr/>
            </a:pPr>
            <a:r>
              <a:rPr lang="en-US" sz="1600" dirty="0"/>
              <a:t>MEC has a large staff of Geologists and Mining Engineers and can progress the REE projects from greenfields exploration, to target identification, drill design, Mineral Resource estimation, and Ore Reserve estimation.</a:t>
            </a:r>
          </a:p>
          <a:p>
            <a:pPr algn="just" fontAlgn="auto">
              <a:spcAft>
                <a:spcPts val="0"/>
              </a:spcAft>
              <a:defRPr/>
            </a:pPr>
            <a:endParaRPr lang="en-US" sz="1600" dirty="0"/>
          </a:p>
          <a:p>
            <a:pPr algn="just" fontAlgn="auto">
              <a:spcAft>
                <a:spcPts val="0"/>
              </a:spcAft>
              <a:defRPr/>
            </a:pPr>
            <a:r>
              <a:rPr lang="en-US" sz="1600" dirty="0"/>
              <a:t>The REE project development pathway progresses from concept then exploration, discovery, economic assessment, development, and then finally production.</a:t>
            </a:r>
          </a:p>
          <a:p>
            <a:pPr fontAlgn="auto">
              <a:spcAft>
                <a:spcPts val="0"/>
              </a:spcAft>
              <a:defRPr/>
            </a:pPr>
            <a:endParaRPr lang="en-US" sz="1600" dirty="0"/>
          </a:p>
          <a:p>
            <a:pPr fontAlgn="auto">
              <a:spcAft>
                <a:spcPts val="0"/>
              </a:spcAft>
              <a:defRPr/>
            </a:pPr>
            <a:endParaRPr lang="en-US" sz="1600" dirty="0"/>
          </a:p>
        </p:txBody>
      </p:sp>
    </p:spTree>
    <p:extLst>
      <p:ext uri="{BB962C8B-B14F-4D97-AF65-F5344CB8AC3E}">
        <p14:creationId xmlns:p14="http://schemas.microsoft.com/office/powerpoint/2010/main" val="1605814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DCEE71-EBE1-C00F-8D01-413CC6AEE4BA}"/>
              </a:ext>
            </a:extLst>
          </p:cNvPr>
          <p:cNvSpPr>
            <a:spLocks noGrp="1"/>
          </p:cNvSpPr>
          <p:nvPr>
            <p:ph idx="1"/>
          </p:nvPr>
        </p:nvSpPr>
        <p:spPr>
          <a:xfrm>
            <a:off x="628649" y="1175243"/>
            <a:ext cx="7955119" cy="1355456"/>
          </a:xfrm>
        </p:spPr>
        <p:txBody>
          <a:bodyPr>
            <a:normAutofit/>
          </a:bodyPr>
          <a:lstStyle/>
          <a:p>
            <a:pPr marL="0" indent="0" algn="just">
              <a:buNone/>
            </a:pPr>
            <a:r>
              <a:rPr lang="en-US" altLang="en-US" sz="1800" dirty="0"/>
              <a:t>The JORC code sets the standards for the completion of work and follows the concepts of transparency, materiality and competency, to ensure the veracity of the work result. With an increased level of confidence, the Mineral Resource classification may progress from Inferred to Indicated and Measured. Indicated and Measured Mineral Resources may then be eligible for conversion to Ore Reserves.</a:t>
            </a:r>
          </a:p>
          <a:p>
            <a:endParaRPr lang="en-US" altLang="en-US" sz="2800" dirty="0"/>
          </a:p>
          <a:p>
            <a:endParaRPr lang="en-AU" dirty="0"/>
          </a:p>
        </p:txBody>
      </p:sp>
      <p:sp>
        <p:nvSpPr>
          <p:cNvPr id="3" name="Content Placeholder 2">
            <a:extLst>
              <a:ext uri="{FF2B5EF4-FFF2-40B4-BE49-F238E27FC236}">
                <a16:creationId xmlns:a16="http://schemas.microsoft.com/office/drawing/2014/main" id="{3E7F0084-A35E-11F4-8218-24544ADFE2C9}"/>
              </a:ext>
            </a:extLst>
          </p:cNvPr>
          <p:cNvSpPr>
            <a:spLocks noGrp="1"/>
          </p:cNvSpPr>
          <p:nvPr>
            <p:ph idx="13"/>
          </p:nvPr>
        </p:nvSpPr>
        <p:spPr/>
        <p:txBody>
          <a:bodyPr/>
          <a:lstStyle/>
          <a:p>
            <a:r>
              <a:rPr lang="en-AU" dirty="0"/>
              <a:t>JORC 2012 STANDARDS COMPLIANCE</a:t>
            </a:r>
          </a:p>
        </p:txBody>
      </p:sp>
      <p:pic>
        <p:nvPicPr>
          <p:cNvPr id="5" name="Picture 4">
            <a:extLst>
              <a:ext uri="{FF2B5EF4-FFF2-40B4-BE49-F238E27FC236}">
                <a16:creationId xmlns:a16="http://schemas.microsoft.com/office/drawing/2014/main" id="{D0148918-7696-D9D7-E62E-A025EAD6C876}"/>
              </a:ext>
            </a:extLst>
          </p:cNvPr>
          <p:cNvPicPr>
            <a:picLocks noChangeAspect="1"/>
          </p:cNvPicPr>
          <p:nvPr/>
        </p:nvPicPr>
        <p:blipFill>
          <a:blip r:embed="rId2"/>
          <a:stretch>
            <a:fillRect/>
          </a:stretch>
        </p:blipFill>
        <p:spPr>
          <a:xfrm>
            <a:off x="1822396" y="2530699"/>
            <a:ext cx="5499208" cy="3450662"/>
          </a:xfrm>
          <a:prstGeom prst="rect">
            <a:avLst/>
          </a:prstGeom>
        </p:spPr>
      </p:pic>
      <p:sp>
        <p:nvSpPr>
          <p:cNvPr id="4" name="TextBox 3">
            <a:extLst>
              <a:ext uri="{FF2B5EF4-FFF2-40B4-BE49-F238E27FC236}">
                <a16:creationId xmlns:a16="http://schemas.microsoft.com/office/drawing/2014/main" id="{53D3D7FC-D813-E524-89A3-449D8CAB2E80}"/>
              </a:ext>
            </a:extLst>
          </p:cNvPr>
          <p:cNvSpPr txBox="1"/>
          <p:nvPr/>
        </p:nvSpPr>
        <p:spPr>
          <a:xfrm>
            <a:off x="592428" y="6045166"/>
            <a:ext cx="6362164" cy="646331"/>
          </a:xfrm>
          <a:prstGeom prst="rect">
            <a:avLst/>
          </a:prstGeom>
          <a:noFill/>
        </p:spPr>
        <p:txBody>
          <a:bodyPr wrap="square" rtlCol="0">
            <a:spAutoFit/>
          </a:bodyPr>
          <a:lstStyle/>
          <a:p>
            <a:r>
              <a:rPr lang="en-US" i="1" dirty="0"/>
              <a:t>Source: </a:t>
            </a:r>
            <a:r>
              <a:rPr lang="en-US" i="1" dirty="0">
                <a:solidFill>
                  <a:srgbClr val="006D21"/>
                </a:solidFill>
                <a:latin typeface="Roboto" panose="02000000000000000000" pitchFamily="2" charset="0"/>
              </a:rPr>
              <a:t>Australasian Code for Reporting of Exploration Results, Mineral Resources and Ore Reserves, JORC 2012 edition</a:t>
            </a:r>
            <a:endParaRPr lang="en-AU" i="1" dirty="0">
              <a:solidFill>
                <a:srgbClr val="006D21"/>
              </a:solidFill>
              <a:latin typeface="Roboto" panose="02000000000000000000" pitchFamily="2" charset="0"/>
            </a:endParaRPr>
          </a:p>
        </p:txBody>
      </p:sp>
    </p:spTree>
    <p:extLst>
      <p:ext uri="{BB962C8B-B14F-4D97-AF65-F5344CB8AC3E}">
        <p14:creationId xmlns:p14="http://schemas.microsoft.com/office/powerpoint/2010/main" val="2143564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DCEE71-EBE1-C00F-8D01-413CC6AEE4BA}"/>
              </a:ext>
            </a:extLst>
          </p:cNvPr>
          <p:cNvSpPr>
            <a:spLocks noGrp="1"/>
          </p:cNvSpPr>
          <p:nvPr>
            <p:ph idx="1"/>
          </p:nvPr>
        </p:nvSpPr>
        <p:spPr>
          <a:xfrm>
            <a:off x="628650" y="1368425"/>
            <a:ext cx="7886700" cy="4351338"/>
          </a:xfrm>
        </p:spPr>
        <p:txBody>
          <a:bodyPr/>
          <a:lstStyle/>
          <a:p>
            <a:pPr algn="just"/>
            <a:r>
              <a:rPr lang="en-US" altLang="en-US" sz="1800" dirty="0"/>
              <a:t>Mineral Resource estimation may be conducted within defined domains based on geology and grade. The dominant REE in terms of project value may be used to determine the domains.</a:t>
            </a:r>
          </a:p>
          <a:p>
            <a:pPr algn="just"/>
            <a:r>
              <a:rPr lang="en-US" altLang="en-US" sz="1800" dirty="0"/>
              <a:t>If for example dysprosium is the dominant REE in terms of project value, followed by another REE such as Neodymium, then the remaining REE may be grouped under these elements and the same variograms used for each group to interpolate the REE variables.</a:t>
            </a:r>
          </a:p>
          <a:p>
            <a:endParaRPr lang="en-AU" dirty="0"/>
          </a:p>
        </p:txBody>
      </p:sp>
      <p:sp>
        <p:nvSpPr>
          <p:cNvPr id="3" name="Content Placeholder 2">
            <a:extLst>
              <a:ext uri="{FF2B5EF4-FFF2-40B4-BE49-F238E27FC236}">
                <a16:creationId xmlns:a16="http://schemas.microsoft.com/office/drawing/2014/main" id="{3E7F0084-A35E-11F4-8218-24544ADFE2C9}"/>
              </a:ext>
            </a:extLst>
          </p:cNvPr>
          <p:cNvSpPr>
            <a:spLocks noGrp="1"/>
          </p:cNvSpPr>
          <p:nvPr>
            <p:ph idx="13"/>
          </p:nvPr>
        </p:nvSpPr>
        <p:spPr/>
        <p:txBody>
          <a:bodyPr/>
          <a:lstStyle/>
          <a:p>
            <a:r>
              <a:rPr lang="en-AU" dirty="0"/>
              <a:t>JORC 2012 MRE</a:t>
            </a:r>
          </a:p>
        </p:txBody>
      </p:sp>
    </p:spTree>
    <p:extLst>
      <p:ext uri="{BB962C8B-B14F-4D97-AF65-F5344CB8AC3E}">
        <p14:creationId xmlns:p14="http://schemas.microsoft.com/office/powerpoint/2010/main" val="988065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DCEE71-EBE1-C00F-8D01-413CC6AEE4BA}"/>
              </a:ext>
            </a:extLst>
          </p:cNvPr>
          <p:cNvSpPr>
            <a:spLocks noGrp="1"/>
          </p:cNvSpPr>
          <p:nvPr>
            <p:ph idx="1"/>
          </p:nvPr>
        </p:nvSpPr>
        <p:spPr>
          <a:xfrm>
            <a:off x="628650" y="4540744"/>
            <a:ext cx="7886700" cy="740535"/>
          </a:xfrm>
        </p:spPr>
        <p:txBody>
          <a:bodyPr/>
          <a:lstStyle/>
          <a:p>
            <a:pPr marL="0" indent="0" algn="just">
              <a:buNone/>
            </a:pPr>
            <a:r>
              <a:rPr lang="en-US" altLang="en-US" sz="1800" dirty="0"/>
              <a:t>The </a:t>
            </a:r>
            <a:r>
              <a:rPr lang="en-US" sz="1800" dirty="0"/>
              <a:t>CREO and TREO values can be calculated from their elemental values and multiplied by a factor to get the oxide equivalent for reporting purposes</a:t>
            </a:r>
            <a:r>
              <a:rPr lang="en-US" altLang="en-US" sz="1800" dirty="0"/>
              <a:t>.</a:t>
            </a:r>
          </a:p>
          <a:p>
            <a:pPr algn="just"/>
            <a:endParaRPr lang="en-US" altLang="en-US" sz="2800" dirty="0"/>
          </a:p>
          <a:p>
            <a:endParaRPr lang="en-AU" dirty="0"/>
          </a:p>
        </p:txBody>
      </p:sp>
      <p:sp>
        <p:nvSpPr>
          <p:cNvPr id="3" name="Content Placeholder 2">
            <a:extLst>
              <a:ext uri="{FF2B5EF4-FFF2-40B4-BE49-F238E27FC236}">
                <a16:creationId xmlns:a16="http://schemas.microsoft.com/office/drawing/2014/main" id="{3E7F0084-A35E-11F4-8218-24544ADFE2C9}"/>
              </a:ext>
            </a:extLst>
          </p:cNvPr>
          <p:cNvSpPr>
            <a:spLocks noGrp="1"/>
          </p:cNvSpPr>
          <p:nvPr>
            <p:ph idx="13"/>
          </p:nvPr>
        </p:nvSpPr>
        <p:spPr/>
        <p:txBody>
          <a:bodyPr/>
          <a:lstStyle/>
          <a:p>
            <a:r>
              <a:rPr lang="en-AU" dirty="0"/>
              <a:t>CONVERSION FACTORS</a:t>
            </a:r>
          </a:p>
        </p:txBody>
      </p:sp>
      <p:pic>
        <p:nvPicPr>
          <p:cNvPr id="5" name="Picture 4">
            <a:extLst>
              <a:ext uri="{FF2B5EF4-FFF2-40B4-BE49-F238E27FC236}">
                <a16:creationId xmlns:a16="http://schemas.microsoft.com/office/drawing/2014/main" id="{1B078B37-8245-1790-51EF-A8DFDA125EA6}"/>
              </a:ext>
            </a:extLst>
          </p:cNvPr>
          <p:cNvPicPr>
            <a:picLocks noChangeAspect="1"/>
          </p:cNvPicPr>
          <p:nvPr/>
        </p:nvPicPr>
        <p:blipFill>
          <a:blip r:embed="rId2"/>
          <a:stretch>
            <a:fillRect/>
          </a:stretch>
        </p:blipFill>
        <p:spPr>
          <a:xfrm>
            <a:off x="591711" y="1576721"/>
            <a:ext cx="7960577" cy="2384950"/>
          </a:xfrm>
          <a:prstGeom prst="rect">
            <a:avLst/>
          </a:prstGeom>
        </p:spPr>
      </p:pic>
    </p:spTree>
    <p:extLst>
      <p:ext uri="{BB962C8B-B14F-4D97-AF65-F5344CB8AC3E}">
        <p14:creationId xmlns:p14="http://schemas.microsoft.com/office/powerpoint/2010/main" val="3725567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C91B9A-0E6C-4E4E-BCC1-27DF6C2EDD5F}"/>
              </a:ext>
            </a:extLst>
          </p:cNvPr>
          <p:cNvSpPr>
            <a:spLocks noGrp="1"/>
          </p:cNvSpPr>
          <p:nvPr>
            <p:ph idx="13"/>
          </p:nvPr>
        </p:nvSpPr>
        <p:spPr/>
        <p:txBody>
          <a:bodyPr>
            <a:normAutofit/>
          </a:bodyPr>
          <a:lstStyle/>
          <a:p>
            <a:r>
              <a:rPr lang="en-US" dirty="0"/>
              <a:t>CRITICAL REE</a:t>
            </a:r>
            <a:endParaRPr lang="en-AU" dirty="0"/>
          </a:p>
        </p:txBody>
      </p:sp>
      <p:sp>
        <p:nvSpPr>
          <p:cNvPr id="4" name="TextBox 3">
            <a:extLst>
              <a:ext uri="{FF2B5EF4-FFF2-40B4-BE49-F238E27FC236}">
                <a16:creationId xmlns:a16="http://schemas.microsoft.com/office/drawing/2014/main" id="{E8BF98E4-E3F3-DB2E-633B-8D2CD50C2578}"/>
              </a:ext>
            </a:extLst>
          </p:cNvPr>
          <p:cNvSpPr txBox="1"/>
          <p:nvPr/>
        </p:nvSpPr>
        <p:spPr>
          <a:xfrm>
            <a:off x="682580" y="1229931"/>
            <a:ext cx="7772400" cy="646331"/>
          </a:xfrm>
          <a:prstGeom prst="rect">
            <a:avLst/>
          </a:prstGeom>
          <a:noFill/>
        </p:spPr>
        <p:txBody>
          <a:bodyPr wrap="square" rtlCol="0">
            <a:spAutoFit/>
          </a:bodyPr>
          <a:lstStyle/>
          <a:p>
            <a:pPr algn="just"/>
            <a:r>
              <a:rPr lang="en-US" altLang="en-US" dirty="0"/>
              <a:t>The main rare earth element types that are critical include Yttrium, Terbium, and Dysprosium.</a:t>
            </a:r>
            <a:endParaRPr lang="en-GB" altLang="en-US" dirty="0"/>
          </a:p>
        </p:txBody>
      </p:sp>
      <p:pic>
        <p:nvPicPr>
          <p:cNvPr id="5" name="Content Placeholder 3" descr="a3.bmp">
            <a:extLst>
              <a:ext uri="{FF2B5EF4-FFF2-40B4-BE49-F238E27FC236}">
                <a16:creationId xmlns:a16="http://schemas.microsoft.com/office/drawing/2014/main" id="{C7B2B941-86EE-9C67-CF49-4F7AE69E5228}"/>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72732" y="2002665"/>
            <a:ext cx="7682248" cy="43435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5528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DCEE71-EBE1-C00F-8D01-413CC6AEE4BA}"/>
              </a:ext>
            </a:extLst>
          </p:cNvPr>
          <p:cNvSpPr>
            <a:spLocks noGrp="1"/>
          </p:cNvSpPr>
          <p:nvPr>
            <p:ph idx="1"/>
          </p:nvPr>
        </p:nvSpPr>
        <p:spPr>
          <a:xfrm>
            <a:off x="628650" y="1632442"/>
            <a:ext cx="7886700" cy="4351338"/>
          </a:xfrm>
        </p:spPr>
        <p:txBody>
          <a:bodyPr>
            <a:normAutofit/>
          </a:bodyPr>
          <a:lstStyle/>
          <a:p>
            <a:pPr algn="just"/>
            <a:r>
              <a:rPr lang="en-US" altLang="en-US" sz="1900" dirty="0"/>
              <a:t>The REE oxide values may be estimated using a method such as Ordinary kriging, applying the grouped elements to the variograms.</a:t>
            </a:r>
          </a:p>
          <a:p>
            <a:pPr algn="just"/>
            <a:r>
              <a:rPr lang="en-US" altLang="en-US" sz="1900" dirty="0"/>
              <a:t>An economic cut-off grade should be applied to the TREO to report the MRE. The cut-off grade may be comparable to other similar deposits if there is insufficient economic analysis to determine the economic cut-off grade for reporting.</a:t>
            </a:r>
          </a:p>
          <a:p>
            <a:pPr algn="just"/>
            <a:r>
              <a:rPr lang="en-US" altLang="en-US" sz="1900" dirty="0"/>
              <a:t>For the Mineral Resource estimate each individual element grade may then be stated for the domains at the economic cut-off grade, along with the CREO%, and TREO%.</a:t>
            </a:r>
          </a:p>
          <a:p>
            <a:endParaRPr lang="en-US" altLang="en-US" sz="2800" dirty="0"/>
          </a:p>
          <a:p>
            <a:endParaRPr lang="en-AU" dirty="0"/>
          </a:p>
        </p:txBody>
      </p:sp>
      <p:sp>
        <p:nvSpPr>
          <p:cNvPr id="3" name="Content Placeholder 2">
            <a:extLst>
              <a:ext uri="{FF2B5EF4-FFF2-40B4-BE49-F238E27FC236}">
                <a16:creationId xmlns:a16="http://schemas.microsoft.com/office/drawing/2014/main" id="{3E7F0084-A35E-11F4-8218-24544ADFE2C9}"/>
              </a:ext>
            </a:extLst>
          </p:cNvPr>
          <p:cNvSpPr>
            <a:spLocks noGrp="1"/>
          </p:cNvSpPr>
          <p:nvPr>
            <p:ph idx="13"/>
          </p:nvPr>
        </p:nvSpPr>
        <p:spPr/>
        <p:txBody>
          <a:bodyPr/>
          <a:lstStyle/>
          <a:p>
            <a:r>
              <a:rPr lang="en-AU" dirty="0"/>
              <a:t>JORC 2012 MRE</a:t>
            </a:r>
          </a:p>
        </p:txBody>
      </p:sp>
    </p:spTree>
    <p:extLst>
      <p:ext uri="{BB962C8B-B14F-4D97-AF65-F5344CB8AC3E}">
        <p14:creationId xmlns:p14="http://schemas.microsoft.com/office/powerpoint/2010/main" val="1926287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DCEE71-EBE1-C00F-8D01-413CC6AEE4BA}"/>
              </a:ext>
            </a:extLst>
          </p:cNvPr>
          <p:cNvSpPr>
            <a:spLocks noGrp="1"/>
          </p:cNvSpPr>
          <p:nvPr>
            <p:ph idx="1"/>
          </p:nvPr>
        </p:nvSpPr>
        <p:spPr/>
        <p:txBody>
          <a:bodyPr>
            <a:normAutofit/>
          </a:bodyPr>
          <a:lstStyle/>
          <a:p>
            <a:pPr marL="0" indent="0" algn="just">
              <a:buNone/>
            </a:pPr>
            <a:r>
              <a:rPr lang="en-US" sz="1800" dirty="0"/>
              <a:t>Rare earth projects are generally divided between light and heavy rare earth projects. In turn, heavy rare earth projects can be divided between those that have a high content of yttrium (“yttric”), and those that do not. </a:t>
            </a:r>
          </a:p>
          <a:p>
            <a:pPr marL="0" indent="0" algn="just">
              <a:buNone/>
            </a:pPr>
            <a:r>
              <a:rPr lang="en-US" sz="1800" dirty="0"/>
              <a:t>The remaining projects, not classified as “light” or “yttric” would have economics dominated by the valuable rare earth dysprosium, thus these are termed “dysprosic”. </a:t>
            </a:r>
            <a:endParaRPr lang="en-AU" sz="1800" dirty="0"/>
          </a:p>
        </p:txBody>
      </p:sp>
      <p:sp>
        <p:nvSpPr>
          <p:cNvPr id="3" name="Content Placeholder 2">
            <a:extLst>
              <a:ext uri="{FF2B5EF4-FFF2-40B4-BE49-F238E27FC236}">
                <a16:creationId xmlns:a16="http://schemas.microsoft.com/office/drawing/2014/main" id="{3E7F0084-A35E-11F4-8218-24544ADFE2C9}"/>
              </a:ext>
            </a:extLst>
          </p:cNvPr>
          <p:cNvSpPr>
            <a:spLocks noGrp="1"/>
          </p:cNvSpPr>
          <p:nvPr>
            <p:ph idx="13"/>
          </p:nvPr>
        </p:nvSpPr>
        <p:spPr/>
        <p:txBody>
          <a:bodyPr>
            <a:normAutofit fontScale="92500"/>
          </a:bodyPr>
          <a:lstStyle/>
          <a:p>
            <a:r>
              <a:rPr lang="en-AU" dirty="0"/>
              <a:t>CHARACTERISING THE MINERAL RESOURCE</a:t>
            </a:r>
          </a:p>
        </p:txBody>
      </p:sp>
    </p:spTree>
    <p:extLst>
      <p:ext uri="{BB962C8B-B14F-4D97-AF65-F5344CB8AC3E}">
        <p14:creationId xmlns:p14="http://schemas.microsoft.com/office/powerpoint/2010/main" val="99992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DCEE71-EBE1-C00F-8D01-413CC6AEE4BA}"/>
              </a:ext>
            </a:extLst>
          </p:cNvPr>
          <p:cNvSpPr>
            <a:spLocks noGrp="1"/>
          </p:cNvSpPr>
          <p:nvPr>
            <p:ph idx="1"/>
          </p:nvPr>
        </p:nvSpPr>
        <p:spPr>
          <a:xfrm>
            <a:off x="628650" y="1832064"/>
            <a:ext cx="7886700" cy="4351338"/>
          </a:xfrm>
        </p:spPr>
        <p:txBody>
          <a:bodyPr>
            <a:normAutofit/>
          </a:bodyPr>
          <a:lstStyle/>
          <a:p>
            <a:pPr marL="0" indent="0" algn="just">
              <a:buNone/>
            </a:pPr>
            <a:r>
              <a:rPr lang="en-US" sz="1800" dirty="0"/>
              <a:t>Metallurgical testwork and mineralogy studies are required to determine the dominant minerals, and what elements may be leached.</a:t>
            </a:r>
          </a:p>
          <a:p>
            <a:pPr marL="0" indent="0" algn="just">
              <a:buNone/>
            </a:pPr>
            <a:r>
              <a:rPr lang="en-US" sz="1800" dirty="0"/>
              <a:t>A composite of the major ore types should be subject to scoping mineral beneficiation to produce a mineral concentrate and the mineral concentrate then subjected to bake leach extraction tests.</a:t>
            </a:r>
          </a:p>
          <a:p>
            <a:pPr marL="0" indent="0" algn="just">
              <a:buNone/>
            </a:pPr>
            <a:endParaRPr lang="en-AU" sz="1800" dirty="0"/>
          </a:p>
        </p:txBody>
      </p:sp>
      <p:sp>
        <p:nvSpPr>
          <p:cNvPr id="3" name="Content Placeholder 2">
            <a:extLst>
              <a:ext uri="{FF2B5EF4-FFF2-40B4-BE49-F238E27FC236}">
                <a16:creationId xmlns:a16="http://schemas.microsoft.com/office/drawing/2014/main" id="{3E7F0084-A35E-11F4-8218-24544ADFE2C9}"/>
              </a:ext>
            </a:extLst>
          </p:cNvPr>
          <p:cNvSpPr>
            <a:spLocks noGrp="1"/>
          </p:cNvSpPr>
          <p:nvPr>
            <p:ph idx="13"/>
          </p:nvPr>
        </p:nvSpPr>
        <p:spPr/>
        <p:txBody>
          <a:bodyPr>
            <a:normAutofit/>
          </a:bodyPr>
          <a:lstStyle/>
          <a:p>
            <a:r>
              <a:rPr lang="en-AU" dirty="0"/>
              <a:t>METALLURGICAL TESTWORK</a:t>
            </a:r>
          </a:p>
        </p:txBody>
      </p:sp>
    </p:spTree>
    <p:extLst>
      <p:ext uri="{BB962C8B-B14F-4D97-AF65-F5344CB8AC3E}">
        <p14:creationId xmlns:p14="http://schemas.microsoft.com/office/powerpoint/2010/main" val="1385566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54B310-08C8-4642-659C-3C837D5200F3}"/>
              </a:ext>
            </a:extLst>
          </p:cNvPr>
          <p:cNvSpPr>
            <a:spLocks noGrp="1"/>
          </p:cNvSpPr>
          <p:nvPr>
            <p:ph idx="1"/>
          </p:nvPr>
        </p:nvSpPr>
        <p:spPr/>
        <p:txBody>
          <a:bodyPr>
            <a:normAutofit/>
          </a:bodyPr>
          <a:lstStyle/>
          <a:p>
            <a:endParaRPr lang="en-AU" sz="1800" dirty="0"/>
          </a:p>
          <a:p>
            <a:endParaRPr lang="en-AU" sz="1800" dirty="0"/>
          </a:p>
        </p:txBody>
      </p:sp>
      <p:sp>
        <p:nvSpPr>
          <p:cNvPr id="3" name="Content Placeholder 2">
            <a:extLst>
              <a:ext uri="{FF2B5EF4-FFF2-40B4-BE49-F238E27FC236}">
                <a16:creationId xmlns:a16="http://schemas.microsoft.com/office/drawing/2014/main" id="{406DD3EB-3C92-E716-F821-6CB0AEBC8E22}"/>
              </a:ext>
            </a:extLst>
          </p:cNvPr>
          <p:cNvSpPr>
            <a:spLocks noGrp="1"/>
          </p:cNvSpPr>
          <p:nvPr>
            <p:ph idx="13"/>
          </p:nvPr>
        </p:nvSpPr>
        <p:spPr/>
        <p:txBody>
          <a:bodyPr/>
          <a:lstStyle/>
          <a:p>
            <a:r>
              <a:rPr lang="en-AU" dirty="0"/>
              <a:t>PROCESS EXTRACTION</a:t>
            </a:r>
          </a:p>
        </p:txBody>
      </p:sp>
      <p:sp>
        <p:nvSpPr>
          <p:cNvPr id="4" name="Content Placeholder 1">
            <a:extLst>
              <a:ext uri="{FF2B5EF4-FFF2-40B4-BE49-F238E27FC236}">
                <a16:creationId xmlns:a16="http://schemas.microsoft.com/office/drawing/2014/main" id="{FBA21621-9609-499C-86D4-678546B7D56F}"/>
              </a:ext>
            </a:extLst>
          </p:cNvPr>
          <p:cNvSpPr txBox="1">
            <a:spLocks/>
          </p:cNvSpPr>
          <p:nvPr/>
        </p:nvSpPr>
        <p:spPr>
          <a:xfrm>
            <a:off x="628650" y="1832064"/>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dirty="0"/>
              <a:t>The extraction of REE usually involves the dissolution of the ore using acidic or alkaline solutions depending on the mineralogy of the REE-containing phases and reactivity of gangue phases, typically, the use of acidic solutions is more common. </a:t>
            </a:r>
          </a:p>
          <a:p>
            <a:pPr marL="0" indent="0" algn="just">
              <a:buNone/>
            </a:pPr>
            <a:r>
              <a:rPr lang="en-US" sz="1800" dirty="0"/>
              <a:t>Depending on mineralogy, the extraction step often involves roasting of the REE ore at 400–500 °C in concentrated sulphuric acid to remove fluoride and CO2, and to change the mineral phase to make it more water-soluble. Generally, separation techniques such as solvent extraction, ion exchange, and precipitation are often used for the recovery of REE from pregnant leach solutions (PLS) obtained from acid or alkali leaching. </a:t>
            </a:r>
          </a:p>
          <a:p>
            <a:pPr marL="0" indent="0" algn="just">
              <a:buNone/>
            </a:pPr>
            <a:r>
              <a:rPr lang="en-US" sz="1800" dirty="0"/>
              <a:t>Solvent extraction is generally accepted as the most appropriate commercial technology for separating REE due to the need to be able to handle larger volumes.</a:t>
            </a:r>
          </a:p>
          <a:p>
            <a:pPr marL="0" indent="0" algn="just">
              <a:buFont typeface="Arial" panose="020B0604020202020204" pitchFamily="34" charset="0"/>
              <a:buNone/>
            </a:pPr>
            <a:endParaRPr lang="en-AU" sz="1800" dirty="0"/>
          </a:p>
        </p:txBody>
      </p:sp>
      <p:sp>
        <p:nvSpPr>
          <p:cNvPr id="5" name="TextBox 4">
            <a:extLst>
              <a:ext uri="{FF2B5EF4-FFF2-40B4-BE49-F238E27FC236}">
                <a16:creationId xmlns:a16="http://schemas.microsoft.com/office/drawing/2014/main" id="{1CF2D038-5C75-B3CB-D081-2C25ED07A53C}"/>
              </a:ext>
            </a:extLst>
          </p:cNvPr>
          <p:cNvSpPr txBox="1"/>
          <p:nvPr/>
        </p:nvSpPr>
        <p:spPr>
          <a:xfrm>
            <a:off x="1464971" y="5533134"/>
            <a:ext cx="6214057" cy="369332"/>
          </a:xfrm>
          <a:prstGeom prst="rect">
            <a:avLst/>
          </a:prstGeom>
          <a:noFill/>
        </p:spPr>
        <p:txBody>
          <a:bodyPr wrap="square">
            <a:spAutoFit/>
          </a:bodyPr>
          <a:lstStyle/>
          <a:p>
            <a:r>
              <a:rPr lang="en-US" i="1" dirty="0"/>
              <a:t>Source: </a:t>
            </a:r>
            <a:r>
              <a:rPr lang="en-AU" i="1" dirty="0">
                <a:solidFill>
                  <a:srgbClr val="006D21"/>
                </a:solidFill>
                <a:latin typeface="Roboto" panose="02000000000000000000" pitchFamily="2" charset="0"/>
              </a:rPr>
              <a:t>Science Direct, Geoscience frontiers, Vol 10, Issue 4</a:t>
            </a:r>
          </a:p>
        </p:txBody>
      </p:sp>
    </p:spTree>
    <p:extLst>
      <p:ext uri="{BB962C8B-B14F-4D97-AF65-F5344CB8AC3E}">
        <p14:creationId xmlns:p14="http://schemas.microsoft.com/office/powerpoint/2010/main" val="3927824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C91B9A-0E6C-4E4E-BCC1-27DF6C2EDD5F}"/>
              </a:ext>
            </a:extLst>
          </p:cNvPr>
          <p:cNvSpPr>
            <a:spLocks noGrp="1"/>
          </p:cNvSpPr>
          <p:nvPr>
            <p:ph idx="13"/>
          </p:nvPr>
        </p:nvSpPr>
        <p:spPr/>
        <p:txBody>
          <a:bodyPr>
            <a:normAutofit/>
          </a:bodyPr>
          <a:lstStyle/>
          <a:p>
            <a:r>
              <a:rPr lang="en-US" dirty="0"/>
              <a:t>COMPARABLE PROJECTS</a:t>
            </a:r>
            <a:endParaRPr lang="en-AU" dirty="0"/>
          </a:p>
        </p:txBody>
      </p:sp>
      <p:sp>
        <p:nvSpPr>
          <p:cNvPr id="2" name="TextBox 1">
            <a:extLst>
              <a:ext uri="{FF2B5EF4-FFF2-40B4-BE49-F238E27FC236}">
                <a16:creationId xmlns:a16="http://schemas.microsoft.com/office/drawing/2014/main" id="{AF543874-F932-10E8-260D-413EC56FCCFC}"/>
              </a:ext>
            </a:extLst>
          </p:cNvPr>
          <p:cNvSpPr txBox="1"/>
          <p:nvPr/>
        </p:nvSpPr>
        <p:spPr>
          <a:xfrm>
            <a:off x="540912" y="5620163"/>
            <a:ext cx="8010660" cy="646331"/>
          </a:xfrm>
          <a:prstGeom prst="rect">
            <a:avLst/>
          </a:prstGeom>
          <a:noFill/>
        </p:spPr>
        <p:txBody>
          <a:bodyPr wrap="square" rtlCol="0">
            <a:spAutoFit/>
          </a:bodyPr>
          <a:lstStyle/>
          <a:p>
            <a:r>
              <a:rPr lang="en-US" dirty="0"/>
              <a:t>The project result may then be compared to other deposits in terms of grade and tonnage. </a:t>
            </a:r>
            <a:endParaRPr lang="en-AU" dirty="0"/>
          </a:p>
        </p:txBody>
      </p:sp>
      <p:pic>
        <p:nvPicPr>
          <p:cNvPr id="6" name="Picture 5">
            <a:extLst>
              <a:ext uri="{FF2B5EF4-FFF2-40B4-BE49-F238E27FC236}">
                <a16:creationId xmlns:a16="http://schemas.microsoft.com/office/drawing/2014/main" id="{BB70274D-D5E8-77F4-8740-FD15654EC475}"/>
              </a:ext>
            </a:extLst>
          </p:cNvPr>
          <p:cNvPicPr>
            <a:picLocks noChangeAspect="1"/>
          </p:cNvPicPr>
          <p:nvPr/>
        </p:nvPicPr>
        <p:blipFill>
          <a:blip r:embed="rId2"/>
          <a:stretch>
            <a:fillRect/>
          </a:stretch>
        </p:blipFill>
        <p:spPr>
          <a:xfrm>
            <a:off x="668939" y="1397358"/>
            <a:ext cx="7806122" cy="3713822"/>
          </a:xfrm>
          <a:prstGeom prst="rect">
            <a:avLst/>
          </a:prstGeom>
        </p:spPr>
      </p:pic>
    </p:spTree>
    <p:extLst>
      <p:ext uri="{BB962C8B-B14F-4D97-AF65-F5344CB8AC3E}">
        <p14:creationId xmlns:p14="http://schemas.microsoft.com/office/powerpoint/2010/main" val="3689521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DCEE71-EBE1-C00F-8D01-413CC6AEE4BA}"/>
              </a:ext>
            </a:extLst>
          </p:cNvPr>
          <p:cNvSpPr>
            <a:spLocks noGrp="1"/>
          </p:cNvSpPr>
          <p:nvPr>
            <p:ph idx="1"/>
          </p:nvPr>
        </p:nvSpPr>
        <p:spPr/>
        <p:txBody>
          <a:bodyPr/>
          <a:lstStyle/>
          <a:p>
            <a:pPr marL="0" indent="0" algn="ctr">
              <a:buNone/>
            </a:pPr>
            <a:r>
              <a:rPr lang="en-AU" dirty="0">
                <a:hlinkClick r:id="rId2"/>
              </a:rPr>
              <a:t>https://www.mecmining.com.au/</a:t>
            </a:r>
            <a:endParaRPr lang="en-AU" dirty="0"/>
          </a:p>
          <a:p>
            <a:pPr marL="0" indent="0">
              <a:buNone/>
            </a:pPr>
            <a:endParaRPr lang="en-AU" dirty="0"/>
          </a:p>
          <a:p>
            <a:pPr marL="0" indent="0">
              <a:buNone/>
            </a:pPr>
            <a:endParaRPr lang="en-AU" dirty="0"/>
          </a:p>
        </p:txBody>
      </p:sp>
      <p:sp>
        <p:nvSpPr>
          <p:cNvPr id="3" name="Content Placeholder 2">
            <a:extLst>
              <a:ext uri="{FF2B5EF4-FFF2-40B4-BE49-F238E27FC236}">
                <a16:creationId xmlns:a16="http://schemas.microsoft.com/office/drawing/2014/main" id="{3E7F0084-A35E-11F4-8218-24544ADFE2C9}"/>
              </a:ext>
            </a:extLst>
          </p:cNvPr>
          <p:cNvSpPr>
            <a:spLocks noGrp="1"/>
          </p:cNvSpPr>
          <p:nvPr>
            <p:ph idx="13"/>
          </p:nvPr>
        </p:nvSpPr>
        <p:spPr/>
        <p:txBody>
          <a:bodyPr/>
          <a:lstStyle/>
          <a:p>
            <a:r>
              <a:rPr lang="en-AU" dirty="0"/>
              <a:t>CONTACT US</a:t>
            </a:r>
          </a:p>
        </p:txBody>
      </p:sp>
      <p:pic>
        <p:nvPicPr>
          <p:cNvPr id="5" name="Picture 4">
            <a:extLst>
              <a:ext uri="{FF2B5EF4-FFF2-40B4-BE49-F238E27FC236}">
                <a16:creationId xmlns:a16="http://schemas.microsoft.com/office/drawing/2014/main" id="{B968A662-EA55-1946-59A3-5E4950E025EA}"/>
              </a:ext>
            </a:extLst>
          </p:cNvPr>
          <p:cNvPicPr>
            <a:picLocks noChangeAspect="1"/>
          </p:cNvPicPr>
          <p:nvPr/>
        </p:nvPicPr>
        <p:blipFill>
          <a:blip r:embed="rId3"/>
          <a:stretch>
            <a:fillRect/>
          </a:stretch>
        </p:blipFill>
        <p:spPr>
          <a:xfrm>
            <a:off x="628650" y="2904186"/>
            <a:ext cx="7616449" cy="614229"/>
          </a:xfrm>
          <a:prstGeom prst="rect">
            <a:avLst/>
          </a:prstGeom>
        </p:spPr>
      </p:pic>
    </p:spTree>
    <p:extLst>
      <p:ext uri="{BB962C8B-B14F-4D97-AF65-F5344CB8AC3E}">
        <p14:creationId xmlns:p14="http://schemas.microsoft.com/office/powerpoint/2010/main" val="2662744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C91B9A-0E6C-4E4E-BCC1-27DF6C2EDD5F}"/>
              </a:ext>
            </a:extLst>
          </p:cNvPr>
          <p:cNvSpPr>
            <a:spLocks noGrp="1"/>
          </p:cNvSpPr>
          <p:nvPr>
            <p:ph idx="13"/>
          </p:nvPr>
        </p:nvSpPr>
        <p:spPr/>
        <p:txBody>
          <a:bodyPr>
            <a:normAutofit/>
          </a:bodyPr>
          <a:lstStyle/>
          <a:p>
            <a:r>
              <a:rPr lang="en-US" dirty="0"/>
              <a:t>PROJECT DEVELOPMENT PATHWAY</a:t>
            </a:r>
            <a:endParaRPr lang="en-AU" dirty="0"/>
          </a:p>
        </p:txBody>
      </p:sp>
      <p:pic>
        <p:nvPicPr>
          <p:cNvPr id="2" name="Content Placeholder 5" descr="a8.bmp">
            <a:extLst>
              <a:ext uri="{FF2B5EF4-FFF2-40B4-BE49-F238E27FC236}">
                <a16:creationId xmlns:a16="http://schemas.microsoft.com/office/drawing/2014/main" id="{2994D0D5-19CC-1BA5-C03C-55E8B09A61F0}"/>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116012" y="1542022"/>
            <a:ext cx="6911975" cy="4683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0161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8514D8-D9C3-8EBD-406A-0B733743D766}"/>
              </a:ext>
            </a:extLst>
          </p:cNvPr>
          <p:cNvSpPr>
            <a:spLocks noGrp="1"/>
          </p:cNvSpPr>
          <p:nvPr>
            <p:ph idx="13"/>
          </p:nvPr>
        </p:nvSpPr>
        <p:spPr/>
        <p:txBody>
          <a:bodyPr/>
          <a:lstStyle/>
          <a:p>
            <a:r>
              <a:rPr lang="en-AU" dirty="0"/>
              <a:t>RARE EARTH ELEMENTS</a:t>
            </a:r>
          </a:p>
        </p:txBody>
      </p:sp>
      <p:sp>
        <p:nvSpPr>
          <p:cNvPr id="7" name="TextBox 6">
            <a:extLst>
              <a:ext uri="{FF2B5EF4-FFF2-40B4-BE49-F238E27FC236}">
                <a16:creationId xmlns:a16="http://schemas.microsoft.com/office/drawing/2014/main" id="{9D8CD27A-8DB1-A3FC-7774-F6BC5957E433}"/>
              </a:ext>
            </a:extLst>
          </p:cNvPr>
          <p:cNvSpPr txBox="1"/>
          <p:nvPr/>
        </p:nvSpPr>
        <p:spPr>
          <a:xfrm>
            <a:off x="540913" y="1119113"/>
            <a:ext cx="8248918" cy="923330"/>
          </a:xfrm>
          <a:prstGeom prst="rect">
            <a:avLst/>
          </a:prstGeom>
          <a:noFill/>
        </p:spPr>
        <p:txBody>
          <a:bodyPr wrap="square">
            <a:spAutoFit/>
          </a:bodyPr>
          <a:lstStyle/>
          <a:p>
            <a:pPr algn="just"/>
            <a:r>
              <a:rPr lang="en-US" b="0" i="0" dirty="0">
                <a:solidFill>
                  <a:srgbClr val="444444"/>
                </a:solidFill>
                <a:effectLst/>
                <a:latin typeface="arial" panose="020B0604020202020204" pitchFamily="34" charset="0"/>
              </a:rPr>
              <a:t>The Rare Earth Elements are the 15 lanthanide series elements, plus yttrium. Scandium is found in most rare earth element deposits and is sometimes classified as a rare earth element.</a:t>
            </a:r>
            <a:endParaRPr lang="en-AU" dirty="0"/>
          </a:p>
        </p:txBody>
      </p:sp>
      <p:pic>
        <p:nvPicPr>
          <p:cNvPr id="8" name="Picture 7">
            <a:extLst>
              <a:ext uri="{FF2B5EF4-FFF2-40B4-BE49-F238E27FC236}">
                <a16:creationId xmlns:a16="http://schemas.microsoft.com/office/drawing/2014/main" id="{59080128-FA38-D32D-559E-4191DC2F69F7}"/>
              </a:ext>
            </a:extLst>
          </p:cNvPr>
          <p:cNvPicPr>
            <a:picLocks noChangeAspect="1"/>
          </p:cNvPicPr>
          <p:nvPr/>
        </p:nvPicPr>
        <p:blipFill>
          <a:blip r:embed="rId2"/>
          <a:stretch>
            <a:fillRect/>
          </a:stretch>
        </p:blipFill>
        <p:spPr>
          <a:xfrm>
            <a:off x="1534914" y="2144851"/>
            <a:ext cx="5903391" cy="4140040"/>
          </a:xfrm>
          <a:prstGeom prst="rect">
            <a:avLst/>
          </a:prstGeom>
        </p:spPr>
      </p:pic>
    </p:spTree>
    <p:extLst>
      <p:ext uri="{BB962C8B-B14F-4D97-AF65-F5344CB8AC3E}">
        <p14:creationId xmlns:p14="http://schemas.microsoft.com/office/powerpoint/2010/main" val="1832907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C91B9A-0E6C-4E4E-BCC1-27DF6C2EDD5F}"/>
              </a:ext>
            </a:extLst>
          </p:cNvPr>
          <p:cNvSpPr>
            <a:spLocks noGrp="1"/>
          </p:cNvSpPr>
          <p:nvPr>
            <p:ph idx="13"/>
          </p:nvPr>
        </p:nvSpPr>
        <p:spPr/>
        <p:txBody>
          <a:bodyPr/>
          <a:lstStyle/>
          <a:p>
            <a:r>
              <a:rPr lang="en-US" dirty="0"/>
              <a:t>REE PHASES OF DEVELOPMENT</a:t>
            </a:r>
            <a:endParaRPr lang="en-AU" dirty="0"/>
          </a:p>
        </p:txBody>
      </p:sp>
      <p:sp>
        <p:nvSpPr>
          <p:cNvPr id="14" name="TextBox 13">
            <a:extLst>
              <a:ext uri="{FF2B5EF4-FFF2-40B4-BE49-F238E27FC236}">
                <a16:creationId xmlns:a16="http://schemas.microsoft.com/office/drawing/2014/main" id="{D63C1AD6-A163-F5D5-1493-D1F9E532460A}"/>
              </a:ext>
            </a:extLst>
          </p:cNvPr>
          <p:cNvSpPr txBox="1"/>
          <p:nvPr/>
        </p:nvSpPr>
        <p:spPr>
          <a:xfrm>
            <a:off x="726973" y="1159789"/>
            <a:ext cx="7811720" cy="923330"/>
          </a:xfrm>
          <a:prstGeom prst="rect">
            <a:avLst/>
          </a:prstGeom>
          <a:noFill/>
        </p:spPr>
        <p:txBody>
          <a:bodyPr wrap="square" rtlCol="0">
            <a:spAutoFit/>
          </a:bodyPr>
          <a:lstStyle/>
          <a:p>
            <a:r>
              <a:rPr lang="en-US" altLang="en-US" dirty="0"/>
              <a:t>For the example of mine to magnet, the many stages involve; mining of ore, then processing to obtain a concentrate, then cracking for the intermediate product, separation for the oxide, refining to obtain the metal, and then finally alloying.</a:t>
            </a:r>
            <a:endParaRPr lang="en-GB" altLang="en-US" dirty="0"/>
          </a:p>
        </p:txBody>
      </p:sp>
      <p:pic>
        <p:nvPicPr>
          <p:cNvPr id="2" name="Picture 4" descr="mag.bmp">
            <a:extLst>
              <a:ext uri="{FF2B5EF4-FFF2-40B4-BE49-F238E27FC236}">
                <a16:creationId xmlns:a16="http://schemas.microsoft.com/office/drawing/2014/main" id="{3F304DDE-4902-C8D7-FA01-F48576BA3B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973" y="2391746"/>
            <a:ext cx="7561263"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3211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C91B9A-0E6C-4E4E-BCC1-27DF6C2EDD5F}"/>
              </a:ext>
            </a:extLst>
          </p:cNvPr>
          <p:cNvSpPr>
            <a:spLocks noGrp="1"/>
          </p:cNvSpPr>
          <p:nvPr>
            <p:ph idx="13"/>
          </p:nvPr>
        </p:nvSpPr>
        <p:spPr/>
        <p:txBody>
          <a:bodyPr/>
          <a:lstStyle/>
          <a:p>
            <a:r>
              <a:rPr lang="en-US" dirty="0"/>
              <a:t>MOST ECONOMIC REE</a:t>
            </a:r>
            <a:endParaRPr lang="en-AU" dirty="0"/>
          </a:p>
        </p:txBody>
      </p:sp>
      <p:sp>
        <p:nvSpPr>
          <p:cNvPr id="6" name="TextBox 5">
            <a:extLst>
              <a:ext uri="{FF2B5EF4-FFF2-40B4-BE49-F238E27FC236}">
                <a16:creationId xmlns:a16="http://schemas.microsoft.com/office/drawing/2014/main" id="{4D2D2547-A0FF-DF71-D96B-09C73B28DE91}"/>
              </a:ext>
            </a:extLst>
          </p:cNvPr>
          <p:cNvSpPr txBox="1"/>
          <p:nvPr/>
        </p:nvSpPr>
        <p:spPr>
          <a:xfrm>
            <a:off x="540913" y="1342387"/>
            <a:ext cx="8062173" cy="4893647"/>
          </a:xfrm>
          <a:prstGeom prst="rect">
            <a:avLst/>
          </a:prstGeom>
          <a:noFill/>
        </p:spPr>
        <p:txBody>
          <a:bodyPr wrap="square" rtlCol="0">
            <a:spAutoFit/>
          </a:bodyPr>
          <a:lstStyle/>
          <a:p>
            <a:pPr marL="0" indent="0" algn="just" fontAlgn="base">
              <a:spcAft>
                <a:spcPct val="0"/>
              </a:spcAft>
            </a:pPr>
            <a:r>
              <a:rPr lang="en-US" b="0" i="0" dirty="0">
                <a:solidFill>
                  <a:srgbClr val="2C2F34"/>
                </a:solidFill>
                <a:effectLst/>
                <a:latin typeface="-apple-system"/>
              </a:rPr>
              <a:t>The most economic REEs and their uses are:</a:t>
            </a:r>
          </a:p>
          <a:p>
            <a:pPr marL="0" indent="0" algn="just" fontAlgn="base">
              <a:spcAft>
                <a:spcPct val="0"/>
              </a:spcAft>
            </a:pPr>
            <a:endParaRPr lang="en-US" b="0" i="0" dirty="0">
              <a:solidFill>
                <a:srgbClr val="2C2F34"/>
              </a:solidFill>
              <a:effectLst/>
              <a:latin typeface="-apple-system"/>
            </a:endParaRPr>
          </a:p>
          <a:p>
            <a:pPr algn="just"/>
            <a:r>
              <a:rPr lang="en-US" b="1" i="0" dirty="0">
                <a:solidFill>
                  <a:srgbClr val="2C2F34"/>
                </a:solidFill>
                <a:effectLst/>
                <a:latin typeface="-apple-system"/>
              </a:rPr>
              <a:t>Scandium</a:t>
            </a:r>
            <a:r>
              <a:rPr lang="en-US" dirty="0">
                <a:solidFill>
                  <a:srgbClr val="2C2F34"/>
                </a:solidFill>
                <a:latin typeface="-apple-system"/>
              </a:rPr>
              <a:t>:</a:t>
            </a:r>
            <a:r>
              <a:rPr lang="en-US" b="0" i="0" dirty="0">
                <a:solidFill>
                  <a:srgbClr val="2C2F34"/>
                </a:solidFill>
                <a:effectLst/>
                <a:latin typeface="-apple-system"/>
              </a:rPr>
              <a:t> Used as an alloy with aluminium for aerospace components, bicycles, and many other products that need a light and very strong alloy. Also used in light bulbs.</a:t>
            </a:r>
          </a:p>
          <a:p>
            <a:pPr algn="just"/>
            <a:endParaRPr lang="en-US" sz="800" b="0" i="0" dirty="0">
              <a:solidFill>
                <a:srgbClr val="2C2F34"/>
              </a:solidFill>
              <a:effectLst/>
              <a:latin typeface="-apple-system"/>
            </a:endParaRPr>
          </a:p>
          <a:p>
            <a:pPr algn="just"/>
            <a:r>
              <a:rPr lang="en-US" b="1" i="0" dirty="0">
                <a:solidFill>
                  <a:srgbClr val="2C2F34"/>
                </a:solidFill>
                <a:effectLst/>
                <a:latin typeface="-apple-system"/>
              </a:rPr>
              <a:t>Lanthanum</a:t>
            </a:r>
            <a:r>
              <a:rPr lang="en-US" dirty="0">
                <a:solidFill>
                  <a:srgbClr val="2C2F34"/>
                </a:solidFill>
                <a:latin typeface="-apple-system"/>
              </a:rPr>
              <a:t>:</a:t>
            </a:r>
            <a:r>
              <a:rPr lang="en-US" b="0" i="0" dirty="0">
                <a:solidFill>
                  <a:srgbClr val="2C2F34"/>
                </a:solidFill>
                <a:effectLst/>
                <a:latin typeface="-apple-system"/>
              </a:rPr>
              <a:t> A hybrid </a:t>
            </a:r>
            <a:r>
              <a:rPr lang="en-US" b="0" i="0" dirty="0">
                <a:effectLst/>
                <a:latin typeface="-apple-system"/>
              </a:rPr>
              <a:t>car’s </a:t>
            </a:r>
            <a:r>
              <a:rPr lang="en-US" b="0" i="0" u="none" strike="noStrike" dirty="0">
                <a:effectLst/>
                <a:latin typeface="-apple-system"/>
              </a:rPr>
              <a:t>nickel-metal hydride</a:t>
            </a:r>
            <a:r>
              <a:rPr lang="en-US" b="0" i="0" dirty="0">
                <a:effectLst/>
                <a:latin typeface="-apple-system"/>
              </a:rPr>
              <a:t> batteries </a:t>
            </a:r>
            <a:r>
              <a:rPr lang="en-US" b="0" i="0" dirty="0">
                <a:solidFill>
                  <a:srgbClr val="2C2F34"/>
                </a:solidFill>
                <a:effectLst/>
                <a:latin typeface="-apple-system"/>
              </a:rPr>
              <a:t>contain 9kg (20lbs) of lanthanum. Other uses include vacuum tubes and lenses.</a:t>
            </a:r>
          </a:p>
          <a:p>
            <a:pPr algn="just"/>
            <a:endParaRPr lang="en-US" sz="800" b="0" i="0" dirty="0">
              <a:solidFill>
                <a:srgbClr val="2C2F34"/>
              </a:solidFill>
              <a:effectLst/>
              <a:latin typeface="-apple-system"/>
            </a:endParaRPr>
          </a:p>
          <a:p>
            <a:pPr algn="just"/>
            <a:r>
              <a:rPr lang="en-US" b="1" i="0" dirty="0">
                <a:solidFill>
                  <a:srgbClr val="2C2F34"/>
                </a:solidFill>
                <a:effectLst/>
                <a:latin typeface="-apple-system"/>
              </a:rPr>
              <a:t>Europium</a:t>
            </a:r>
            <a:r>
              <a:rPr lang="en-US" dirty="0">
                <a:solidFill>
                  <a:srgbClr val="2C2F34"/>
                </a:solidFill>
                <a:latin typeface="-apple-system"/>
              </a:rPr>
              <a:t>:</a:t>
            </a:r>
            <a:r>
              <a:rPr lang="en-US" b="0" i="0" dirty="0">
                <a:solidFill>
                  <a:srgbClr val="2C2F34"/>
                </a:solidFill>
                <a:effectLst/>
                <a:latin typeface="-apple-system"/>
              </a:rPr>
              <a:t> The most reactive REE is highly sought after because of its use in LED screens. Other uses include florescent lamps and genetic disease screening</a:t>
            </a:r>
          </a:p>
          <a:p>
            <a:pPr algn="just"/>
            <a:r>
              <a:rPr lang="en-US" b="0" i="0" dirty="0">
                <a:solidFill>
                  <a:srgbClr val="2C2F34"/>
                </a:solidFill>
                <a:effectLst/>
                <a:latin typeface="-apple-system"/>
              </a:rPr>
              <a:t>Other rare earth elements have applications in nuclear reactors (promethium, samarium, gadolinium, dysprosium) magnets (samarium, holmium) and alloys (praseodymium).</a:t>
            </a:r>
          </a:p>
          <a:p>
            <a:pPr algn="just"/>
            <a:endParaRPr lang="en-US" sz="800" dirty="0">
              <a:solidFill>
                <a:srgbClr val="2C2F34"/>
              </a:solidFill>
              <a:latin typeface="-apple-system"/>
            </a:endParaRPr>
          </a:p>
          <a:p>
            <a:pPr algn="just"/>
            <a:r>
              <a:rPr lang="en-US" b="1" dirty="0">
                <a:solidFill>
                  <a:srgbClr val="2C2F34"/>
                </a:solidFill>
                <a:latin typeface="-apple-system"/>
              </a:rPr>
              <a:t>Dysprosium: </a:t>
            </a:r>
            <a:r>
              <a:rPr lang="en-US" dirty="0">
                <a:solidFill>
                  <a:srgbClr val="2C2F34"/>
                </a:solidFill>
                <a:latin typeface="-apple-system"/>
              </a:rPr>
              <a:t>Used in permanent magnets for motors, electric vehicles, generators, and wind turbines. Permanent magnets used in electric cars are a primary use of dysprosium alloys. Currently, the creation of permanent magnets is the main use of dysprosium and is causing the demand for this element to grow rapidly.</a:t>
            </a:r>
          </a:p>
          <a:p>
            <a:pPr marL="0" indent="0" fontAlgn="base">
              <a:spcAft>
                <a:spcPct val="0"/>
              </a:spcAft>
            </a:pPr>
            <a:endParaRPr lang="en-GB" altLang="en-US" sz="1800" dirty="0"/>
          </a:p>
        </p:txBody>
      </p:sp>
    </p:spTree>
    <p:extLst>
      <p:ext uri="{BB962C8B-B14F-4D97-AF65-F5344CB8AC3E}">
        <p14:creationId xmlns:p14="http://schemas.microsoft.com/office/powerpoint/2010/main" val="3031304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C91B9A-0E6C-4E4E-BCC1-27DF6C2EDD5F}"/>
              </a:ext>
            </a:extLst>
          </p:cNvPr>
          <p:cNvSpPr>
            <a:spLocks noGrp="1"/>
          </p:cNvSpPr>
          <p:nvPr>
            <p:ph idx="13"/>
          </p:nvPr>
        </p:nvSpPr>
        <p:spPr/>
        <p:txBody>
          <a:bodyPr/>
          <a:lstStyle/>
          <a:p>
            <a:r>
              <a:rPr lang="en-US" dirty="0"/>
              <a:t>REE MARKET: SUPPLY &amp; DEMAND</a:t>
            </a:r>
            <a:endParaRPr lang="en-AU" dirty="0"/>
          </a:p>
        </p:txBody>
      </p:sp>
      <p:sp>
        <p:nvSpPr>
          <p:cNvPr id="6" name="TextBox 5">
            <a:extLst>
              <a:ext uri="{FF2B5EF4-FFF2-40B4-BE49-F238E27FC236}">
                <a16:creationId xmlns:a16="http://schemas.microsoft.com/office/drawing/2014/main" id="{4D2D2547-A0FF-DF71-D96B-09C73B28DE91}"/>
              </a:ext>
            </a:extLst>
          </p:cNvPr>
          <p:cNvSpPr txBox="1"/>
          <p:nvPr/>
        </p:nvSpPr>
        <p:spPr>
          <a:xfrm>
            <a:off x="225206" y="1355818"/>
            <a:ext cx="4739425" cy="4247317"/>
          </a:xfrm>
          <a:prstGeom prst="rect">
            <a:avLst/>
          </a:prstGeom>
          <a:noFill/>
        </p:spPr>
        <p:txBody>
          <a:bodyPr wrap="square" rtlCol="0">
            <a:spAutoFit/>
          </a:bodyPr>
          <a:lstStyle/>
          <a:p>
            <a:pPr marL="0" indent="0" algn="just" fontAlgn="base">
              <a:spcAft>
                <a:spcPct val="0"/>
              </a:spcAft>
            </a:pPr>
            <a:r>
              <a:rPr lang="en-GB" altLang="en-US" sz="1800" dirty="0"/>
              <a:t>Prices of REE products increased dramatically after the Chinese export restrictions. </a:t>
            </a:r>
            <a:r>
              <a:rPr lang="en-US" dirty="0"/>
              <a:t> </a:t>
            </a:r>
          </a:p>
          <a:p>
            <a:pPr marL="0" indent="0" algn="just" fontAlgn="base">
              <a:spcAft>
                <a:spcPct val="0"/>
              </a:spcAft>
            </a:pPr>
            <a:endParaRPr lang="en-US" dirty="0"/>
          </a:p>
          <a:p>
            <a:pPr marL="0" indent="0" algn="just" fontAlgn="base">
              <a:spcAft>
                <a:spcPct val="0"/>
              </a:spcAft>
            </a:pPr>
            <a:r>
              <a:rPr lang="en-US" dirty="0"/>
              <a:t>In 2010, China cut its production quota for REE concentrates by 25% and its export quotas for various REE products by 37%. As China was producing most of the REE minerals in the world, these actions caused a sharp increase in the REE prices. For example, the Chinese-export price of neodymium oxide increased from approximately $25/kg in early 2010 to a peak value of $340/kg in July 2011.</a:t>
            </a:r>
          </a:p>
          <a:p>
            <a:pPr marL="0" indent="0" algn="just" fontAlgn="base">
              <a:spcAft>
                <a:spcPct val="0"/>
              </a:spcAft>
            </a:pPr>
            <a:endParaRPr lang="en-GB" altLang="en-US" dirty="0"/>
          </a:p>
          <a:p>
            <a:pPr marL="0" indent="0" algn="just" fontAlgn="base">
              <a:spcAft>
                <a:spcPct val="0"/>
              </a:spcAft>
            </a:pPr>
            <a:r>
              <a:rPr lang="en-GB" altLang="en-US" dirty="0"/>
              <a:t>Market applications of REE are shown in the pie chart.</a:t>
            </a:r>
            <a:endParaRPr lang="en-GB" dirty="0"/>
          </a:p>
        </p:txBody>
      </p:sp>
      <p:pic>
        <p:nvPicPr>
          <p:cNvPr id="7" name="Picture 6">
            <a:extLst>
              <a:ext uri="{FF2B5EF4-FFF2-40B4-BE49-F238E27FC236}">
                <a16:creationId xmlns:a16="http://schemas.microsoft.com/office/drawing/2014/main" id="{69940461-481E-DA86-E68B-FF50C3576915}"/>
              </a:ext>
            </a:extLst>
          </p:cNvPr>
          <p:cNvPicPr>
            <a:picLocks noChangeAspect="1"/>
          </p:cNvPicPr>
          <p:nvPr/>
        </p:nvPicPr>
        <p:blipFill>
          <a:blip r:embed="rId2"/>
          <a:stretch>
            <a:fillRect/>
          </a:stretch>
        </p:blipFill>
        <p:spPr>
          <a:xfrm>
            <a:off x="5385624" y="2322978"/>
            <a:ext cx="3458306" cy="2339173"/>
          </a:xfrm>
          <a:prstGeom prst="rect">
            <a:avLst/>
          </a:prstGeom>
        </p:spPr>
      </p:pic>
    </p:spTree>
    <p:extLst>
      <p:ext uri="{BB962C8B-B14F-4D97-AF65-F5344CB8AC3E}">
        <p14:creationId xmlns:p14="http://schemas.microsoft.com/office/powerpoint/2010/main" val="3166522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38FEB74-D49D-D81C-6275-6677DE5989AE}"/>
              </a:ext>
            </a:extLst>
          </p:cNvPr>
          <p:cNvPicPr>
            <a:picLocks noGrp="1" noChangeAspect="1"/>
          </p:cNvPicPr>
          <p:nvPr>
            <p:ph idx="1"/>
          </p:nvPr>
        </p:nvPicPr>
        <p:blipFill>
          <a:blip r:embed="rId2"/>
          <a:stretch>
            <a:fillRect/>
          </a:stretch>
        </p:blipFill>
        <p:spPr>
          <a:xfrm>
            <a:off x="628650" y="1863464"/>
            <a:ext cx="7886700" cy="3399896"/>
          </a:xfrm>
        </p:spPr>
      </p:pic>
      <p:sp>
        <p:nvSpPr>
          <p:cNvPr id="3" name="Content Placeholder 2">
            <a:extLst>
              <a:ext uri="{FF2B5EF4-FFF2-40B4-BE49-F238E27FC236}">
                <a16:creationId xmlns:a16="http://schemas.microsoft.com/office/drawing/2014/main" id="{F0AE7F98-48C1-0592-AA39-729F0D2F01CB}"/>
              </a:ext>
            </a:extLst>
          </p:cNvPr>
          <p:cNvSpPr>
            <a:spLocks noGrp="1"/>
          </p:cNvSpPr>
          <p:nvPr>
            <p:ph idx="13"/>
          </p:nvPr>
        </p:nvSpPr>
        <p:spPr/>
        <p:txBody>
          <a:bodyPr/>
          <a:lstStyle/>
          <a:p>
            <a:r>
              <a:rPr lang="en-AU" dirty="0"/>
              <a:t>REE PRICING</a:t>
            </a:r>
          </a:p>
        </p:txBody>
      </p:sp>
      <p:sp>
        <p:nvSpPr>
          <p:cNvPr id="6" name="TextBox 5">
            <a:extLst>
              <a:ext uri="{FF2B5EF4-FFF2-40B4-BE49-F238E27FC236}">
                <a16:creationId xmlns:a16="http://schemas.microsoft.com/office/drawing/2014/main" id="{EB9292EE-9B3E-6FEB-C5C3-86B90465CC24}"/>
              </a:ext>
            </a:extLst>
          </p:cNvPr>
          <p:cNvSpPr txBox="1"/>
          <p:nvPr/>
        </p:nvSpPr>
        <p:spPr>
          <a:xfrm>
            <a:off x="756634" y="1273351"/>
            <a:ext cx="7630732" cy="369332"/>
          </a:xfrm>
          <a:prstGeom prst="rect">
            <a:avLst/>
          </a:prstGeom>
          <a:noFill/>
        </p:spPr>
        <p:txBody>
          <a:bodyPr wrap="square">
            <a:spAutoFit/>
          </a:bodyPr>
          <a:lstStyle/>
          <a:p>
            <a:r>
              <a:rPr lang="en-GB" altLang="en-US" sz="1800" dirty="0"/>
              <a:t>Chinese Neodymium oxide export price</a:t>
            </a:r>
            <a:endParaRPr lang="en-AU" dirty="0"/>
          </a:p>
        </p:txBody>
      </p:sp>
      <p:sp>
        <p:nvSpPr>
          <p:cNvPr id="8" name="TextBox 7">
            <a:extLst>
              <a:ext uri="{FF2B5EF4-FFF2-40B4-BE49-F238E27FC236}">
                <a16:creationId xmlns:a16="http://schemas.microsoft.com/office/drawing/2014/main" id="{7477EB6A-CE9C-BD22-4D3D-D699D57C528A}"/>
              </a:ext>
            </a:extLst>
          </p:cNvPr>
          <p:cNvSpPr txBox="1"/>
          <p:nvPr/>
        </p:nvSpPr>
        <p:spPr>
          <a:xfrm>
            <a:off x="1719329" y="5584649"/>
            <a:ext cx="4572000" cy="369332"/>
          </a:xfrm>
          <a:prstGeom prst="rect">
            <a:avLst/>
          </a:prstGeom>
          <a:noFill/>
        </p:spPr>
        <p:txBody>
          <a:bodyPr wrap="square">
            <a:spAutoFit/>
          </a:bodyPr>
          <a:lstStyle/>
          <a:p>
            <a:r>
              <a:rPr lang="en-US" i="1" dirty="0"/>
              <a:t>Source: </a:t>
            </a:r>
            <a:r>
              <a:rPr lang="en-AU" b="0" i="1" dirty="0">
                <a:solidFill>
                  <a:srgbClr val="006D21"/>
                </a:solidFill>
                <a:effectLst/>
                <a:latin typeface="Roboto" panose="02000000000000000000" pitchFamily="2" charset="0"/>
              </a:rPr>
              <a:t>Argus Media 2018</a:t>
            </a:r>
            <a:endParaRPr lang="en-AU" dirty="0"/>
          </a:p>
        </p:txBody>
      </p:sp>
    </p:spTree>
    <p:extLst>
      <p:ext uri="{BB962C8B-B14F-4D97-AF65-F5344CB8AC3E}">
        <p14:creationId xmlns:p14="http://schemas.microsoft.com/office/powerpoint/2010/main" val="2300120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715D87-F8B7-CEC5-3C64-6CF78A359BF3}"/>
              </a:ext>
            </a:extLst>
          </p:cNvPr>
          <p:cNvSpPr>
            <a:spLocks noGrp="1"/>
          </p:cNvSpPr>
          <p:nvPr>
            <p:ph idx="13"/>
          </p:nvPr>
        </p:nvSpPr>
        <p:spPr/>
        <p:txBody>
          <a:bodyPr/>
          <a:lstStyle/>
          <a:p>
            <a:r>
              <a:rPr lang="en-US" dirty="0"/>
              <a:t>REE MARKET: SUPPLY &amp; DEMAND</a:t>
            </a:r>
            <a:endParaRPr lang="en-AU" dirty="0"/>
          </a:p>
          <a:p>
            <a:endParaRPr lang="en-AU" dirty="0"/>
          </a:p>
        </p:txBody>
      </p:sp>
      <p:sp>
        <p:nvSpPr>
          <p:cNvPr id="5" name="TextBox 4">
            <a:extLst>
              <a:ext uri="{FF2B5EF4-FFF2-40B4-BE49-F238E27FC236}">
                <a16:creationId xmlns:a16="http://schemas.microsoft.com/office/drawing/2014/main" id="{D0B2260F-0504-6F8A-17F2-F662E3E62F2E}"/>
              </a:ext>
            </a:extLst>
          </p:cNvPr>
          <p:cNvSpPr txBox="1"/>
          <p:nvPr/>
        </p:nvSpPr>
        <p:spPr>
          <a:xfrm>
            <a:off x="756634" y="1273351"/>
            <a:ext cx="7630732" cy="646331"/>
          </a:xfrm>
          <a:prstGeom prst="rect">
            <a:avLst/>
          </a:prstGeom>
          <a:noFill/>
        </p:spPr>
        <p:txBody>
          <a:bodyPr wrap="square">
            <a:spAutoFit/>
          </a:bodyPr>
          <a:lstStyle/>
          <a:p>
            <a:r>
              <a:rPr lang="en-GB" altLang="en-US" sz="1800" dirty="0"/>
              <a:t>Production from other sources has increased in an effort to secure domestic supply. The graph of International REE production is shown below.</a:t>
            </a:r>
            <a:endParaRPr lang="en-AU" dirty="0"/>
          </a:p>
        </p:txBody>
      </p:sp>
      <p:pic>
        <p:nvPicPr>
          <p:cNvPr id="6" name="Picture 5">
            <a:extLst>
              <a:ext uri="{FF2B5EF4-FFF2-40B4-BE49-F238E27FC236}">
                <a16:creationId xmlns:a16="http://schemas.microsoft.com/office/drawing/2014/main" id="{1F9FDC1A-A51E-937E-9D42-18DC69A1A7F8}"/>
              </a:ext>
            </a:extLst>
          </p:cNvPr>
          <p:cNvPicPr>
            <a:picLocks noChangeAspect="1"/>
          </p:cNvPicPr>
          <p:nvPr/>
        </p:nvPicPr>
        <p:blipFill>
          <a:blip r:embed="rId2"/>
          <a:stretch>
            <a:fillRect/>
          </a:stretch>
        </p:blipFill>
        <p:spPr>
          <a:xfrm>
            <a:off x="708338" y="2127010"/>
            <a:ext cx="7727324" cy="3632334"/>
          </a:xfrm>
          <a:prstGeom prst="rect">
            <a:avLst/>
          </a:prstGeom>
        </p:spPr>
      </p:pic>
    </p:spTree>
    <p:extLst>
      <p:ext uri="{BB962C8B-B14F-4D97-AF65-F5344CB8AC3E}">
        <p14:creationId xmlns:p14="http://schemas.microsoft.com/office/powerpoint/2010/main" val="37442778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1f1bfd6-0f52-496c-bcec-cf5f559c6ce0" xsi:nil="true"/>
    <lcf76f155ced4ddcb4097134ff3c332f xmlns="a0c3fc67-b95d-4f06-b18d-26c22fbbe335">
      <Terms xmlns="http://schemas.microsoft.com/office/infopath/2007/PartnerControls"/>
    </lcf76f155ced4ddcb4097134ff3c332f>
    <Comment xmlns="a0c3fc67-b95d-4f06-b18d-26c22fbbe335">
      <UserInfo>
        <DisplayName/>
        <AccountId xsi:nil="true"/>
        <AccountType/>
      </UserInfo>
    </Comment>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7B7A75120E6948A6AA80531557462A" ma:contentTypeVersion="17" ma:contentTypeDescription="Create a new document." ma:contentTypeScope="" ma:versionID="7b89c83f38f6a78b39b6e3da6dc99fc0">
  <xsd:schema xmlns:xsd="http://www.w3.org/2001/XMLSchema" xmlns:xs="http://www.w3.org/2001/XMLSchema" xmlns:p="http://schemas.microsoft.com/office/2006/metadata/properties" xmlns:ns2="a0c3fc67-b95d-4f06-b18d-26c22fbbe335" xmlns:ns3="b1f1bfd6-0f52-496c-bcec-cf5f559c6ce0" targetNamespace="http://schemas.microsoft.com/office/2006/metadata/properties" ma:root="true" ma:fieldsID="aaf6c2ce013b5db7abb8c1569db69c80" ns2:_="" ns3:_="">
    <xsd:import namespace="a0c3fc67-b95d-4f06-b18d-26c22fbbe335"/>
    <xsd:import namespace="b1f1bfd6-0f52-496c-bcec-cf5f559c6ce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Com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c3fc67-b95d-4f06-b18d-26c22fbbe3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88e0174-3151-4efa-a504-086c0e6d2ec1" ma:termSetId="09814cd3-568e-fe90-9814-8d621ff8fb84" ma:anchorId="fba54fb3-c3e1-fe81-a776-ca4b69148c4d" ma:open="true" ma:isKeyword="false">
      <xsd:complexType>
        <xsd:sequence>
          <xsd:element ref="pc:Terms" minOccurs="0" maxOccurs="1"/>
        </xsd:sequence>
      </xsd:complexType>
    </xsd:element>
    <xsd:element name="Comment" ma:index="24" nillable="true" ma:displayName="Comment" ma:format="Dropdown" ma:list="UserInfo" ma:SharePointGroup="0" ma:internalName="Commen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1f1bfd6-0f52-496c-bcec-cf5f559c6ce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a13a67a-f539-4f26-bebe-f72a8755fd59}" ma:internalName="TaxCatchAll" ma:showField="CatchAllData" ma:web="b1f1bfd6-0f52-496c-bcec-cf5f559c6c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1B0A9B-D682-47DD-8A60-00D086761F10}">
  <ds:schemaRefs>
    <ds:schemaRef ds:uri="http://purl.org/dc/terms/"/>
    <ds:schemaRef ds:uri="http://schemas.microsoft.com/office/2006/metadata/properties"/>
    <ds:schemaRef ds:uri="http://purl.org/dc/elements/1.1/"/>
    <ds:schemaRef ds:uri="ea46ea8a-6ed0-49eb-b7da-1d6d51ebdcd0"/>
    <ds:schemaRef ds:uri="d9f4a9df-f569-4063-a0f1-c593bba37dbf"/>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 ds:uri="b1f1bfd6-0f52-496c-bcec-cf5f559c6ce0"/>
    <ds:schemaRef ds:uri="a0c3fc67-b95d-4f06-b18d-26c22fbbe335"/>
  </ds:schemaRefs>
</ds:datastoreItem>
</file>

<file path=customXml/itemProps2.xml><?xml version="1.0" encoding="utf-8"?>
<ds:datastoreItem xmlns:ds="http://schemas.openxmlformats.org/officeDocument/2006/customXml" ds:itemID="{A76C422D-7ECC-4E06-BE43-F1CAEC7516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c3fc67-b95d-4f06-b18d-26c22fbbe335"/>
    <ds:schemaRef ds:uri="b1f1bfd6-0f52-496c-bcec-cf5f559c6c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45B01E-98CA-45E5-A9CF-69BF41EB10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7310</TotalTime>
  <Words>2155</Words>
  <Application>Microsoft Office PowerPoint</Application>
  <PresentationFormat>On-screen Show (4:3)</PresentationFormat>
  <Paragraphs>123</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-apple-system</vt:lpstr>
      <vt:lpstr>Arial</vt:lpstr>
      <vt:lpstr>Arial</vt:lpstr>
      <vt:lpstr>Calibri</vt:lpstr>
      <vt:lpstr>Calibri Light</vt:lpstr>
      <vt:lpstr>GarageGothic-Regular</vt:lpstr>
      <vt:lpstr>Roboto</vt:lpstr>
      <vt:lpstr>Times New Roman</vt:lpstr>
      <vt:lpstr>Office Theme</vt:lpstr>
      <vt:lpstr>Rare Earth Elements (REE) REE Summary &amp; MEC services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Here</dc:title>
  <dc:creator>james.cooney@mecmining.com.au</dc:creator>
  <cp:lastModifiedBy>Dean O'Keefe</cp:lastModifiedBy>
  <cp:revision>37</cp:revision>
  <dcterms:created xsi:type="dcterms:W3CDTF">2020-01-07T01:24:20Z</dcterms:created>
  <dcterms:modified xsi:type="dcterms:W3CDTF">2023-05-02T04:01:36Z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0x0101008A7B7A75120E6948A6AA80531557462A</vt:lpwstr>
  </property>
  <property fmtid="{D5CDD505-2E9C-101B-9397-08002B2CF9AE}" pid="3" name="MediaServiceImageTags">
    <vt:lpwstr/>
  </property>
</Properties>
</file>